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314" r:id="rId3"/>
    <p:sldId id="305" r:id="rId4"/>
    <p:sldId id="310" r:id="rId5"/>
    <p:sldId id="313" r:id="rId6"/>
    <p:sldId id="315" r:id="rId7"/>
    <p:sldId id="316" r:id="rId8"/>
    <p:sldId id="308"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2" r:id="rId23"/>
    <p:sldId id="333" r:id="rId24"/>
    <p:sldId id="334" r:id="rId25"/>
    <p:sldId id="331" r:id="rId26"/>
    <p:sldId id="311" r:id="rId2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83" autoAdjust="0"/>
  </p:normalViewPr>
  <p:slideViewPr>
    <p:cSldViewPr>
      <p:cViewPr varScale="1">
        <p:scale>
          <a:sx n="51" d="100"/>
          <a:sy n="51" d="100"/>
        </p:scale>
        <p:origin x="1118" y="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1F7B305D-96BA-49FC-B88A-931840EE3AF5}" type="datetimeFigureOut">
              <a:rPr lang="en-US" smtClean="0"/>
              <a:pPr/>
              <a:t>6/6/2018</a:t>
            </a:fld>
            <a:endParaRPr lang="en-ZA"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0B8ADDE7-21CC-4545-BCF4-7D685C06DA2A}" type="slidenum">
              <a:rPr lang="en-ZA" smtClean="0"/>
              <a:pPr/>
              <a:t>‹#›</a:t>
            </a:fld>
            <a:endParaRPr lang="en-ZA" dirty="0"/>
          </a:p>
        </p:txBody>
      </p:sp>
    </p:spTree>
    <p:extLst>
      <p:ext uri="{BB962C8B-B14F-4D97-AF65-F5344CB8AC3E}">
        <p14:creationId xmlns:p14="http://schemas.microsoft.com/office/powerpoint/2010/main" val="3570107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31476633-38E6-4505-9768-AA978BDCD2E0}" type="datetimeFigureOut">
              <a:rPr lang="en-US" smtClean="0"/>
              <a:pPr/>
              <a:t>6/6/2018</a:t>
            </a:fld>
            <a:endParaRPr lang="en-ZA" dirty="0"/>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4AC1A4CF-CF99-4B9B-9FD0-31AD8A6D88E6}" type="slidenum">
              <a:rPr lang="en-ZA" smtClean="0"/>
              <a:pPr/>
              <a:t>‹#›</a:t>
            </a:fld>
            <a:endParaRPr lang="en-ZA" dirty="0"/>
          </a:p>
        </p:txBody>
      </p:sp>
    </p:spTree>
    <p:extLst>
      <p:ext uri="{BB962C8B-B14F-4D97-AF65-F5344CB8AC3E}">
        <p14:creationId xmlns:p14="http://schemas.microsoft.com/office/powerpoint/2010/main" val="50347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ECC968-14AB-48CC-9BDA-1CA7546ED2CA}" type="slidenum">
              <a:rPr lang="en-US" altLang="en-US" smtClean="0"/>
              <a:pPr eaLnBrk="1" hangingPunct="1">
                <a:spcBef>
                  <a:spcPct val="0"/>
                </a:spcBef>
              </a:pPr>
              <a:t>1</a:t>
            </a:fld>
            <a:endParaRPr lang="en-US" altLang="en-US" smtClean="0"/>
          </a:p>
        </p:txBody>
      </p:sp>
      <p:sp>
        <p:nvSpPr>
          <p:cNvPr id="48131" name="Rectangle 2"/>
          <p:cNvSpPr>
            <a:spLocks noGrp="1" noRot="1" noChangeAspect="1" noChangeArrowheads="1" noTextEdit="1"/>
          </p:cNvSpPr>
          <p:nvPr>
            <p:ph type="sldImg"/>
          </p:nvPr>
        </p:nvSpPr>
        <p:spPr>
          <a:xfrm>
            <a:off x="709613" y="744538"/>
            <a:ext cx="5378450" cy="3722687"/>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p>
        </p:txBody>
      </p:sp>
    </p:spTree>
    <p:extLst>
      <p:ext uri="{BB962C8B-B14F-4D97-AF65-F5344CB8AC3E}">
        <p14:creationId xmlns:p14="http://schemas.microsoft.com/office/powerpoint/2010/main" val="377303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Verdana" panose="020B0604030504040204" pitchFamily="34" charset="0"/>
              </a:defRPr>
            </a:lvl1pPr>
            <a:lvl2pPr marL="742950" indent="-285750">
              <a:defRPr sz="900">
                <a:solidFill>
                  <a:schemeClr val="tx1"/>
                </a:solidFill>
                <a:latin typeface="Verdana" panose="020B0604030504040204" pitchFamily="34" charset="0"/>
              </a:defRPr>
            </a:lvl2pPr>
            <a:lvl3pPr marL="1143000" indent="-228600">
              <a:defRPr sz="900">
                <a:solidFill>
                  <a:schemeClr val="tx1"/>
                </a:solidFill>
                <a:latin typeface="Verdana" panose="020B0604030504040204" pitchFamily="34" charset="0"/>
              </a:defRPr>
            </a:lvl3pPr>
            <a:lvl4pPr marL="1600200" indent="-228600">
              <a:defRPr sz="900">
                <a:solidFill>
                  <a:schemeClr val="tx1"/>
                </a:solidFill>
                <a:latin typeface="Verdana" panose="020B0604030504040204" pitchFamily="34" charset="0"/>
              </a:defRPr>
            </a:lvl4pPr>
            <a:lvl5pPr marL="2057400" indent="-22860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fld id="{D344A996-D728-4C65-B023-48D33C68798F}" type="slidenum">
              <a:rPr lang="en-US" altLang="en-US" sz="1200" smtClean="0">
                <a:solidFill>
                  <a:prstClr val="black"/>
                </a:solidFill>
                <a:latin typeface="Arial" panose="020B0604020202020204" pitchFamily="34" charset="0"/>
              </a:rPr>
              <a:pPr/>
              <a:t>17</a:t>
            </a:fld>
            <a:endParaRPr lang="en-US" altLang="en-US" sz="12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4330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Verdana" panose="020B0604030504040204" pitchFamily="34" charset="0"/>
              </a:defRPr>
            </a:lvl1pPr>
            <a:lvl2pPr marL="742950" indent="-285750">
              <a:defRPr sz="900">
                <a:solidFill>
                  <a:schemeClr val="tx1"/>
                </a:solidFill>
                <a:latin typeface="Verdana" panose="020B0604030504040204" pitchFamily="34" charset="0"/>
              </a:defRPr>
            </a:lvl2pPr>
            <a:lvl3pPr marL="1143000" indent="-228600">
              <a:defRPr sz="900">
                <a:solidFill>
                  <a:schemeClr val="tx1"/>
                </a:solidFill>
                <a:latin typeface="Verdana" panose="020B0604030504040204" pitchFamily="34" charset="0"/>
              </a:defRPr>
            </a:lvl3pPr>
            <a:lvl4pPr marL="1600200" indent="-228600">
              <a:defRPr sz="900">
                <a:solidFill>
                  <a:schemeClr val="tx1"/>
                </a:solidFill>
                <a:latin typeface="Verdana" panose="020B0604030504040204" pitchFamily="34" charset="0"/>
              </a:defRPr>
            </a:lvl4pPr>
            <a:lvl5pPr marL="2057400" indent="-22860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fld id="{AFED922E-9515-44B3-A2E2-733968715DE6}" type="slidenum">
              <a:rPr lang="en-US" altLang="en-US" sz="1200" smtClean="0">
                <a:solidFill>
                  <a:prstClr val="black"/>
                </a:solidFill>
                <a:latin typeface="Arial" panose="020B0604020202020204" pitchFamily="34" charset="0"/>
              </a:rPr>
              <a:pPr/>
              <a:t>18</a:t>
            </a:fld>
            <a:endParaRPr lang="en-US" altLang="en-US" sz="12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28674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C1A4CF-CF99-4B9B-9FD0-31AD8A6D88E6}" type="slidenum">
              <a:rPr lang="en-ZA" smtClean="0"/>
              <a:pPr/>
              <a:t>2</a:t>
            </a:fld>
            <a:endParaRPr lang="en-ZA" dirty="0"/>
          </a:p>
        </p:txBody>
      </p:sp>
    </p:spTree>
    <p:extLst>
      <p:ext uri="{BB962C8B-B14F-4D97-AF65-F5344CB8AC3E}">
        <p14:creationId xmlns:p14="http://schemas.microsoft.com/office/powerpoint/2010/main" val="70150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Verdana" panose="020B0604030504040204" pitchFamily="34" charset="0"/>
              </a:defRPr>
            </a:lvl1pPr>
            <a:lvl2pPr marL="742950" indent="-285750">
              <a:defRPr sz="900">
                <a:solidFill>
                  <a:schemeClr val="tx1"/>
                </a:solidFill>
                <a:latin typeface="Verdana" panose="020B0604030504040204" pitchFamily="34" charset="0"/>
              </a:defRPr>
            </a:lvl2pPr>
            <a:lvl3pPr marL="1143000" indent="-228600">
              <a:defRPr sz="900">
                <a:solidFill>
                  <a:schemeClr val="tx1"/>
                </a:solidFill>
                <a:latin typeface="Verdana" panose="020B0604030504040204" pitchFamily="34" charset="0"/>
              </a:defRPr>
            </a:lvl3pPr>
            <a:lvl4pPr marL="1600200" indent="-228600">
              <a:defRPr sz="900">
                <a:solidFill>
                  <a:schemeClr val="tx1"/>
                </a:solidFill>
                <a:latin typeface="Verdana" panose="020B0604030504040204" pitchFamily="34" charset="0"/>
              </a:defRPr>
            </a:lvl4pPr>
            <a:lvl5pPr marL="2057400" indent="-22860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fld id="{7AE40B05-C2DE-46A5-B678-3A732CE278C3}" type="slidenum">
              <a:rPr lang="en-US" altLang="en-US" sz="1200" smtClean="0">
                <a:solidFill>
                  <a:prstClr val="black"/>
                </a:solidFill>
                <a:latin typeface="Arial" panose="020B0604020202020204" pitchFamily="34" charset="0"/>
              </a:rPr>
              <a:pPr/>
              <a:t>9</a:t>
            </a:fld>
            <a:endParaRPr lang="en-US" altLang="en-US" sz="12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03540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Verdana" panose="020B0604030504040204" pitchFamily="34" charset="0"/>
              </a:defRPr>
            </a:lvl1pPr>
            <a:lvl2pPr marL="742950" indent="-285750">
              <a:defRPr sz="900">
                <a:solidFill>
                  <a:schemeClr val="tx1"/>
                </a:solidFill>
                <a:latin typeface="Verdana" panose="020B0604030504040204" pitchFamily="34" charset="0"/>
              </a:defRPr>
            </a:lvl2pPr>
            <a:lvl3pPr marL="1143000" indent="-228600">
              <a:defRPr sz="900">
                <a:solidFill>
                  <a:schemeClr val="tx1"/>
                </a:solidFill>
                <a:latin typeface="Verdana" panose="020B0604030504040204" pitchFamily="34" charset="0"/>
              </a:defRPr>
            </a:lvl3pPr>
            <a:lvl4pPr marL="1600200" indent="-228600">
              <a:defRPr sz="900">
                <a:solidFill>
                  <a:schemeClr val="tx1"/>
                </a:solidFill>
                <a:latin typeface="Verdana" panose="020B0604030504040204" pitchFamily="34" charset="0"/>
              </a:defRPr>
            </a:lvl4pPr>
            <a:lvl5pPr marL="2057400" indent="-22860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fld id="{9581AE56-C344-479D-B261-BFF02B3D952B}" type="slidenum">
              <a:rPr lang="en-US" altLang="en-US" sz="1200" smtClean="0">
                <a:solidFill>
                  <a:prstClr val="black"/>
                </a:solidFill>
                <a:latin typeface="Arial" panose="020B0604020202020204" pitchFamily="34" charset="0"/>
              </a:rPr>
              <a:pPr/>
              <a:t>10</a:t>
            </a:fld>
            <a:endParaRPr lang="en-US" altLang="en-US" sz="12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63478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Verdana" panose="020B0604030504040204" pitchFamily="34" charset="0"/>
              </a:defRPr>
            </a:lvl1pPr>
            <a:lvl2pPr marL="742950" indent="-285750">
              <a:defRPr sz="900">
                <a:solidFill>
                  <a:schemeClr val="tx1"/>
                </a:solidFill>
                <a:latin typeface="Verdana" panose="020B0604030504040204" pitchFamily="34" charset="0"/>
              </a:defRPr>
            </a:lvl2pPr>
            <a:lvl3pPr marL="1143000" indent="-228600">
              <a:defRPr sz="900">
                <a:solidFill>
                  <a:schemeClr val="tx1"/>
                </a:solidFill>
                <a:latin typeface="Verdana" panose="020B0604030504040204" pitchFamily="34" charset="0"/>
              </a:defRPr>
            </a:lvl3pPr>
            <a:lvl4pPr marL="1600200" indent="-228600">
              <a:defRPr sz="900">
                <a:solidFill>
                  <a:schemeClr val="tx1"/>
                </a:solidFill>
                <a:latin typeface="Verdana" panose="020B0604030504040204" pitchFamily="34" charset="0"/>
              </a:defRPr>
            </a:lvl4pPr>
            <a:lvl5pPr marL="2057400" indent="-22860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fld id="{5579EA55-FD8C-4C0D-BB90-EE1196C04D11}" type="slidenum">
              <a:rPr lang="en-US" altLang="en-US" sz="1200" smtClean="0">
                <a:solidFill>
                  <a:prstClr val="black"/>
                </a:solidFill>
                <a:latin typeface="Arial" panose="020B0604020202020204" pitchFamily="34" charset="0"/>
              </a:rPr>
              <a:pPr/>
              <a:t>11</a:t>
            </a:fld>
            <a:endParaRPr lang="en-US" altLang="en-US" sz="12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85398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Verdana" panose="020B0604030504040204" pitchFamily="34" charset="0"/>
              </a:defRPr>
            </a:lvl1pPr>
            <a:lvl2pPr marL="742950" indent="-285750">
              <a:defRPr sz="900">
                <a:solidFill>
                  <a:schemeClr val="tx1"/>
                </a:solidFill>
                <a:latin typeface="Verdana" panose="020B0604030504040204" pitchFamily="34" charset="0"/>
              </a:defRPr>
            </a:lvl2pPr>
            <a:lvl3pPr marL="1143000" indent="-228600">
              <a:defRPr sz="900">
                <a:solidFill>
                  <a:schemeClr val="tx1"/>
                </a:solidFill>
                <a:latin typeface="Verdana" panose="020B0604030504040204" pitchFamily="34" charset="0"/>
              </a:defRPr>
            </a:lvl3pPr>
            <a:lvl4pPr marL="1600200" indent="-228600">
              <a:defRPr sz="900">
                <a:solidFill>
                  <a:schemeClr val="tx1"/>
                </a:solidFill>
                <a:latin typeface="Verdana" panose="020B0604030504040204" pitchFamily="34" charset="0"/>
              </a:defRPr>
            </a:lvl4pPr>
            <a:lvl5pPr marL="2057400" indent="-22860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fld id="{2FECFBEF-EC04-45A8-930E-6CAFF4F351F4}" type="slidenum">
              <a:rPr lang="en-US" altLang="en-US" sz="1200" smtClean="0">
                <a:solidFill>
                  <a:prstClr val="black"/>
                </a:solidFill>
                <a:latin typeface="Arial" panose="020B0604020202020204" pitchFamily="34" charset="0"/>
              </a:rPr>
              <a:pPr/>
              <a:t>12</a:t>
            </a:fld>
            <a:endParaRPr lang="en-US" altLang="en-US" sz="12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15779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Verdana" panose="020B0604030504040204" pitchFamily="34" charset="0"/>
              </a:defRPr>
            </a:lvl1pPr>
            <a:lvl2pPr marL="742950" indent="-285750">
              <a:defRPr sz="900">
                <a:solidFill>
                  <a:schemeClr val="tx1"/>
                </a:solidFill>
                <a:latin typeface="Verdana" panose="020B0604030504040204" pitchFamily="34" charset="0"/>
              </a:defRPr>
            </a:lvl2pPr>
            <a:lvl3pPr marL="1143000" indent="-228600">
              <a:defRPr sz="900">
                <a:solidFill>
                  <a:schemeClr val="tx1"/>
                </a:solidFill>
                <a:latin typeface="Verdana" panose="020B0604030504040204" pitchFamily="34" charset="0"/>
              </a:defRPr>
            </a:lvl3pPr>
            <a:lvl4pPr marL="1600200" indent="-228600">
              <a:defRPr sz="900">
                <a:solidFill>
                  <a:schemeClr val="tx1"/>
                </a:solidFill>
                <a:latin typeface="Verdana" panose="020B0604030504040204" pitchFamily="34" charset="0"/>
              </a:defRPr>
            </a:lvl4pPr>
            <a:lvl5pPr marL="2057400" indent="-22860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fld id="{34B0C84B-897A-4400-9FEA-C83AE5E92012}" type="slidenum">
              <a:rPr lang="en-US" altLang="en-US" sz="1200" smtClean="0">
                <a:solidFill>
                  <a:prstClr val="black"/>
                </a:solidFill>
                <a:latin typeface="Arial" panose="020B0604020202020204" pitchFamily="34" charset="0"/>
              </a:rPr>
              <a:pPr/>
              <a:t>13</a:t>
            </a:fld>
            <a:endParaRPr lang="en-US" altLang="en-US" sz="12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3468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Verdana" panose="020B0604030504040204" pitchFamily="34" charset="0"/>
              </a:defRPr>
            </a:lvl1pPr>
            <a:lvl2pPr marL="742950" indent="-285750">
              <a:defRPr sz="900">
                <a:solidFill>
                  <a:schemeClr val="tx1"/>
                </a:solidFill>
                <a:latin typeface="Verdana" panose="020B0604030504040204" pitchFamily="34" charset="0"/>
              </a:defRPr>
            </a:lvl2pPr>
            <a:lvl3pPr marL="1143000" indent="-228600">
              <a:defRPr sz="900">
                <a:solidFill>
                  <a:schemeClr val="tx1"/>
                </a:solidFill>
                <a:latin typeface="Verdana" panose="020B0604030504040204" pitchFamily="34" charset="0"/>
              </a:defRPr>
            </a:lvl3pPr>
            <a:lvl4pPr marL="1600200" indent="-228600">
              <a:defRPr sz="900">
                <a:solidFill>
                  <a:schemeClr val="tx1"/>
                </a:solidFill>
                <a:latin typeface="Verdana" panose="020B0604030504040204" pitchFamily="34" charset="0"/>
              </a:defRPr>
            </a:lvl4pPr>
            <a:lvl5pPr marL="2057400" indent="-22860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fld id="{E0C84293-2189-424C-AE9F-CA0D969D5753}" type="slidenum">
              <a:rPr lang="en-US" altLang="en-US" sz="1200" smtClean="0">
                <a:solidFill>
                  <a:prstClr val="black"/>
                </a:solidFill>
                <a:latin typeface="Arial" panose="020B0604020202020204" pitchFamily="34" charset="0"/>
              </a:rPr>
              <a:pPr/>
              <a:t>14</a:t>
            </a:fld>
            <a:endParaRPr lang="en-US" altLang="en-US" sz="12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5940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Verdana" panose="020B0604030504040204" pitchFamily="34" charset="0"/>
              </a:defRPr>
            </a:lvl1pPr>
            <a:lvl2pPr marL="742950" indent="-285750">
              <a:defRPr sz="900">
                <a:solidFill>
                  <a:schemeClr val="tx1"/>
                </a:solidFill>
                <a:latin typeface="Verdana" panose="020B0604030504040204" pitchFamily="34" charset="0"/>
              </a:defRPr>
            </a:lvl2pPr>
            <a:lvl3pPr marL="1143000" indent="-228600">
              <a:defRPr sz="900">
                <a:solidFill>
                  <a:schemeClr val="tx1"/>
                </a:solidFill>
                <a:latin typeface="Verdana" panose="020B0604030504040204" pitchFamily="34" charset="0"/>
              </a:defRPr>
            </a:lvl3pPr>
            <a:lvl4pPr marL="1600200" indent="-228600">
              <a:defRPr sz="900">
                <a:solidFill>
                  <a:schemeClr val="tx1"/>
                </a:solidFill>
                <a:latin typeface="Verdana" panose="020B0604030504040204" pitchFamily="34" charset="0"/>
              </a:defRPr>
            </a:lvl4pPr>
            <a:lvl5pPr marL="2057400" indent="-22860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fld id="{37E11D60-F34E-4519-A1FC-81D74965AF7E}" type="slidenum">
              <a:rPr lang="en-US" altLang="en-US" sz="1200" smtClean="0">
                <a:solidFill>
                  <a:prstClr val="black"/>
                </a:solidFill>
                <a:latin typeface="Arial" panose="020B0604020202020204" pitchFamily="34" charset="0"/>
              </a:rPr>
              <a:pPr/>
              <a:t>15</a:t>
            </a:fld>
            <a:endParaRPr lang="en-US" altLang="en-US" sz="12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95994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5157E94-D09D-4F24-83D4-84E3906AF14B}" type="datetime1">
              <a:rPr lang="en-US" smtClean="0"/>
              <a:t>6/6/2018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7418D7E-BABF-4AA8-96F7-12F468EE75AE}" type="datetime1">
              <a:rPr lang="en-US" smtClean="0"/>
              <a:t>6/6/2018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9BAE4F0-95EF-4D96-BE44-58A40E55D0D1}" type="datetime1">
              <a:rPr lang="en-US" smtClean="0"/>
              <a:t>6/6/2018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5C0ACD6-1AD9-482A-BE13-6121AA410518}" type="datetime1">
              <a:rPr lang="en-US">
                <a:solidFill>
                  <a:srgbClr val="000000"/>
                </a:solidFill>
              </a:rPr>
              <a:pPr>
                <a:defRPr/>
              </a:pPr>
              <a:t>6/6/2018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FCFC48-CB1A-4058-8746-665F276D78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87487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D70506A-3C1F-4417-8165-D51021774123}" type="datetime1">
              <a:rPr lang="en-US">
                <a:solidFill>
                  <a:srgbClr val="000000"/>
                </a:solidFill>
              </a:rPr>
              <a:pPr>
                <a:defRPr/>
              </a:pPr>
              <a:t>6/6/2018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92B31A-19B7-45CC-BE49-4163787A71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369171"/>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72A25EF-1F5C-4E59-BAAB-2958A4F7CA62}" type="datetime1">
              <a:rPr lang="en-US">
                <a:solidFill>
                  <a:srgbClr val="000000"/>
                </a:solidFill>
              </a:rPr>
              <a:pPr>
                <a:defRPr/>
              </a:pPr>
              <a:t>6/6/2018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8AA4E0-DA8A-4C6D-953D-A79B236DA1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7412196"/>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68A0727-FB18-4296-9780-741850155AE4}" type="datetime1">
              <a:rPr lang="en-US">
                <a:solidFill>
                  <a:srgbClr val="000000"/>
                </a:solidFill>
              </a:rPr>
              <a:pPr>
                <a:defRPr/>
              </a:pPr>
              <a:t>6/6/2018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467AC7-FD43-43FE-859C-3634677B7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575727"/>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F076B7C-7565-489F-A61A-44787493528F}" type="datetime1">
              <a:rPr lang="en-US">
                <a:solidFill>
                  <a:srgbClr val="000000"/>
                </a:solidFill>
              </a:rPr>
              <a:pPr>
                <a:defRPr/>
              </a:pPr>
              <a:t>6/6/2018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40B0C7-97CE-4125-9B4E-8682AB39FF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6042896"/>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06E5677-CCB7-4CA0-9334-73B52DEA1E2E}" type="datetime1">
              <a:rPr lang="en-US">
                <a:solidFill>
                  <a:srgbClr val="000000"/>
                </a:solidFill>
              </a:rPr>
              <a:pPr>
                <a:defRPr/>
              </a:pPr>
              <a:t>6/6/2018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C05EAB-4986-4506-B601-BEB1A0128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2954570"/>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93F27EF-AB33-44FE-A4B7-5D03AFA9061E}" type="datetime1">
              <a:rPr lang="en-US">
                <a:solidFill>
                  <a:srgbClr val="000000"/>
                </a:solidFill>
              </a:rPr>
              <a:pPr>
                <a:defRPr/>
              </a:pPr>
              <a:t>6/6/2018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C4E0AA-E2FE-4AB2-96E3-6C58F93F12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251099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A63B43A-7B83-4EB6-BA67-2B8BA15CAF4D}" type="datetime1">
              <a:rPr lang="en-US">
                <a:solidFill>
                  <a:srgbClr val="000000"/>
                </a:solidFill>
              </a:rPr>
              <a:pPr>
                <a:defRPr/>
              </a:pPr>
              <a:t>6/6/2018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31817D-A9C7-4BFF-B924-F1C108BCE0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1129930"/>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6CA9A77-39A9-4BA3-9B99-BF0EEAD18CC8}" type="datetime1">
              <a:rPr lang="en-US" smtClean="0"/>
              <a:t>6/6/2018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7DF0FFB-BD98-4C11-AA22-AADEC50716EC}" type="datetime1">
              <a:rPr lang="en-US">
                <a:solidFill>
                  <a:srgbClr val="000000"/>
                </a:solidFill>
              </a:rPr>
              <a:pPr>
                <a:defRPr/>
              </a:pPr>
              <a:t>6/6/2018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86A1C6-697D-407E-81B5-8BE5DE0517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4745122"/>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95ACE55-B0D8-4D10-97C5-BE166395AAD9}" type="datetime1">
              <a:rPr lang="en-US">
                <a:solidFill>
                  <a:srgbClr val="000000"/>
                </a:solidFill>
              </a:rPr>
              <a:pPr>
                <a:defRPr/>
              </a:pPr>
              <a:t>6/6/2018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D012F-917F-4C9A-8DB3-BE706CA68A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3892643"/>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7FB579-8B94-4D15-8437-CD461DEF145E}" type="datetime1">
              <a:rPr lang="en-US">
                <a:solidFill>
                  <a:srgbClr val="000000"/>
                </a:solidFill>
              </a:rPr>
              <a:pPr>
                <a:defRPr/>
              </a:pPr>
              <a:t>6/6/2018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095FE7-E7ED-43EF-AF73-6E1654998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92711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C6D57-3B72-497A-8B0D-AC90CB59A01C}" type="datetime1">
              <a:rPr lang="en-US" smtClean="0"/>
              <a:t>6/6/2018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74D15E9-50F5-4FE5-8CB1-200B050111E6}" type="datetime1">
              <a:rPr lang="en-US" smtClean="0"/>
              <a:t>6/6/2018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93B6998-F699-4562-B676-A84A0B7914FA}" type="datetime1">
              <a:rPr lang="en-US" smtClean="0"/>
              <a:t>6/6/2018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F890642-1188-4E95-A72C-2E3E3AA87DBC}" type="datetime1">
              <a:rPr lang="en-US" smtClean="0"/>
              <a:t>6/6/2018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DEAB3-E4B2-4A85-BAA9-DE1328E8E305}" type="datetime1">
              <a:rPr lang="en-US" smtClean="0"/>
              <a:t>6/6/2018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5D582-2D1A-45E0-AAAD-89D1FED582C5}" type="datetime1">
              <a:rPr lang="en-US" smtClean="0"/>
              <a:t>6/6/2018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D761F-3BC1-44C2-8F34-843B59C20D96}" type="datetime1">
              <a:rPr lang="en-US" smtClean="0"/>
              <a:t>6/6/2018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D187D38-A82F-4F78-AD78-F61FA98413B7}" type="slidenum">
              <a:rPr lang="en-ZA" smtClean="0"/>
              <a:pPr/>
              <a:t>‹#›</a:t>
            </a:fld>
            <a:endParaRPr lang="en-ZA"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D8AF3-E652-4FF2-A77A-FD3020A17FCA}" type="datetime1">
              <a:rPr lang="en-US" smtClean="0"/>
              <a:t>6/6/2018</a:t>
            </a:fld>
            <a:endParaRPr lang="en-ZA"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87D38-A82F-4F78-AD78-F61FA98413B7}"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0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fld id="{A9E15863-754B-4E6B-BE03-6F2273DB0940}" type="datetime1">
              <a:rPr lang="en-US">
                <a:solidFill>
                  <a:srgbClr val="000000"/>
                </a:solidFill>
              </a:rPr>
              <a:pPr fontAlgn="base">
                <a:spcBef>
                  <a:spcPct val="0"/>
                </a:spcBef>
                <a:spcAft>
                  <a:spcPct val="0"/>
                </a:spcAft>
                <a:defRPr/>
              </a:pPr>
              <a:t>6/6/2018</a:t>
            </a:fld>
            <a:endParaRPr lang="en-US">
              <a:solidFill>
                <a:srgbClr val="000000"/>
              </a:solidFill>
            </a:endParaRPr>
          </a:p>
        </p:txBody>
      </p:sp>
      <p:sp>
        <p:nvSpPr>
          <p:cNvPr id="56320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56320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C5F0FFCA-B4C9-40B8-8469-73957EC1ACF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24115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PT%20(6)%20Issuing%20of%20UPDATED%20cost%20cutting%20circula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00459" y="1601788"/>
            <a:ext cx="8657431" cy="785813"/>
          </a:xfrm>
        </p:spPr>
        <p:txBody>
          <a:bodyPr>
            <a:noAutofit/>
          </a:bodyPr>
          <a:lstStyle/>
          <a:p>
            <a:r>
              <a:rPr lang="en-US" altLang="en-US" sz="3600" b="1" dirty="0" smtClean="0">
                <a:latin typeface="Arial" panose="020B0604020202020204" pitchFamily="34" charset="0"/>
                <a:cs typeface="Arial" panose="020B0604020202020204" pitchFamily="34" charset="0"/>
              </a:rPr>
              <a:t>Cost-cutting and Filling of posts</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endParaRPr lang="en-GB" altLang="en-US" sz="3600" b="1" dirty="0" smtClean="0">
              <a:latin typeface="Arial" panose="020B0604020202020204" pitchFamily="34" charset="0"/>
              <a:cs typeface="Arial" panose="020B0604020202020204" pitchFamily="34" charset="0"/>
            </a:endParaRPr>
          </a:p>
        </p:txBody>
      </p:sp>
      <p:sp>
        <p:nvSpPr>
          <p:cNvPr id="16387" name="Rectangle 3"/>
          <p:cNvSpPr>
            <a:spLocks noGrp="1" noChangeArrowheads="1"/>
          </p:cNvSpPr>
          <p:nvPr>
            <p:ph type="subTitle" idx="1"/>
          </p:nvPr>
        </p:nvSpPr>
        <p:spPr>
          <a:xfrm>
            <a:off x="270009" y="4652964"/>
            <a:ext cx="9365985" cy="928687"/>
          </a:xfrm>
        </p:spPr>
        <p:txBody>
          <a:bodyPr/>
          <a:lstStyle/>
          <a:p>
            <a:pPr eaLnBrk="1" hangingPunct="1">
              <a:lnSpc>
                <a:spcPct val="90000"/>
              </a:lnSpc>
            </a:pPr>
            <a:r>
              <a:rPr lang="en-US" altLang="en-US" sz="3000" b="1" dirty="0" smtClean="0">
                <a:solidFill>
                  <a:schemeClr val="tx1"/>
                </a:solidFill>
                <a:cs typeface="Arial" charset="0"/>
              </a:rPr>
              <a:t>07 June 2018</a:t>
            </a:r>
            <a:endParaRPr lang="en-GB" altLang="en-US" sz="3000" b="1" dirty="0" smtClean="0">
              <a:solidFill>
                <a:schemeClr val="tx1"/>
              </a:solidFill>
              <a:cs typeface="Arial" charset="0"/>
            </a:endParaRPr>
          </a:p>
        </p:txBody>
      </p:sp>
      <p:pic>
        <p:nvPicPr>
          <p:cNvPr id="16388"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2895600"/>
            <a:ext cx="12382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3637361" y="2643189"/>
            <a:ext cx="2631281"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1800" b="1"/>
              <a:t>KwaZulu-Natal</a:t>
            </a:r>
          </a:p>
          <a:p>
            <a:pPr algn="ctr">
              <a:spcBef>
                <a:spcPct val="0"/>
              </a:spcBef>
              <a:buFontTx/>
              <a:buNone/>
            </a:pPr>
            <a:endParaRPr lang="en-US" altLang="en-US" sz="1800" b="1">
              <a:solidFill>
                <a:srgbClr val="FFBE02"/>
              </a:solidFill>
            </a:endParaRPr>
          </a:p>
          <a:p>
            <a:pPr algn="ctr">
              <a:spcBef>
                <a:spcPct val="0"/>
              </a:spcBef>
              <a:buFontTx/>
              <a:buNone/>
            </a:pPr>
            <a:endParaRPr lang="en-US" altLang="en-US" sz="1800" b="1">
              <a:solidFill>
                <a:srgbClr val="FFBE02"/>
              </a:solidFill>
            </a:endParaRPr>
          </a:p>
          <a:p>
            <a:pPr algn="ctr">
              <a:spcBef>
                <a:spcPct val="0"/>
              </a:spcBef>
              <a:buFontTx/>
              <a:buNone/>
            </a:pPr>
            <a:endParaRPr lang="en-US" altLang="en-US" sz="1800" b="1">
              <a:solidFill>
                <a:srgbClr val="FFBE02"/>
              </a:solidFill>
            </a:endParaRPr>
          </a:p>
          <a:p>
            <a:pPr algn="ctr">
              <a:spcBef>
                <a:spcPct val="0"/>
              </a:spcBef>
              <a:buFontTx/>
              <a:buNone/>
            </a:pPr>
            <a:endParaRPr lang="en-US" altLang="en-US" sz="1800" b="1">
              <a:solidFill>
                <a:srgbClr val="FFBE02"/>
              </a:solidFill>
            </a:endParaRPr>
          </a:p>
          <a:p>
            <a:pPr algn="ctr">
              <a:spcBef>
                <a:spcPct val="0"/>
              </a:spcBef>
              <a:buFontTx/>
              <a:buNone/>
            </a:pPr>
            <a:r>
              <a:rPr lang="en-US" altLang="en-US" sz="1800" b="1"/>
              <a:t>Provincial Treasury</a:t>
            </a:r>
          </a:p>
        </p:txBody>
      </p:sp>
    </p:spTree>
    <p:extLst>
      <p:ext uri="{BB962C8B-B14F-4D97-AF65-F5344CB8AC3E}">
        <p14:creationId xmlns:p14="http://schemas.microsoft.com/office/powerpoint/2010/main" val="12399079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93864" y="115888"/>
            <a:ext cx="7723187" cy="7810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7171" name="Title 1"/>
          <p:cNvSpPr>
            <a:spLocks noGrp="1"/>
          </p:cNvSpPr>
          <p:nvPr>
            <p:ph type="title"/>
          </p:nvPr>
        </p:nvSpPr>
        <p:spPr>
          <a:xfrm>
            <a:off x="1693864" y="90488"/>
            <a:ext cx="7723187" cy="806450"/>
          </a:xfrm>
        </p:spPr>
        <p:txBody>
          <a:bodyPr/>
          <a:lstStyle/>
          <a:p>
            <a:r>
              <a:rPr lang="en-ZA" altLang="en-US" sz="2600">
                <a:solidFill>
                  <a:schemeClr val="bg1"/>
                </a:solidFill>
              </a:rPr>
              <a:t>Analysis of submissions Approved</a:t>
            </a:r>
            <a:br>
              <a:rPr lang="en-ZA" altLang="en-US" sz="2600">
                <a:solidFill>
                  <a:schemeClr val="bg1"/>
                </a:solidFill>
              </a:rPr>
            </a:br>
            <a:r>
              <a:rPr lang="en-ZA" altLang="en-US" sz="2600">
                <a:solidFill>
                  <a:schemeClr val="bg1"/>
                </a:solidFill>
              </a:rPr>
              <a:t> as at 4 June 2018</a:t>
            </a:r>
          </a:p>
        </p:txBody>
      </p:sp>
      <p:sp>
        <p:nvSpPr>
          <p:cNvPr id="7172" name="Slide Number Placeholder 3"/>
          <p:cNvSpPr>
            <a:spLocks noGrp="1"/>
          </p:cNvSpPr>
          <p:nvPr>
            <p:ph type="sldNum" sz="quarter" idx="12"/>
          </p:nvPr>
        </p:nvSpPr>
        <p:spPr>
          <a:xfrm>
            <a:off x="6934200" y="65897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4C26C2-6FA0-415B-BE94-1B4BF6D8969B}" type="slidenum">
              <a:rPr lang="en-US" altLang="en-US" sz="1400">
                <a:solidFill>
                  <a:srgbClr val="000000"/>
                </a:solidFill>
              </a:rPr>
              <a:pPr>
                <a:spcBef>
                  <a:spcPct val="0"/>
                </a:spcBef>
                <a:buFontTx/>
                <a:buNone/>
              </a:pPr>
              <a:t>10</a:t>
            </a:fld>
            <a:endParaRPr lang="en-US" altLang="en-US" sz="1400">
              <a:solidFill>
                <a:srgbClr val="000000"/>
              </a:solidFill>
            </a:endParaRPr>
          </a:p>
        </p:txBody>
      </p:sp>
      <p:pic>
        <p:nvPicPr>
          <p:cNvPr id="7173"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4" y="1412875"/>
            <a:ext cx="86899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7687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93864" y="115888"/>
            <a:ext cx="7723187" cy="7810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9219" name="Title 1"/>
          <p:cNvSpPr>
            <a:spLocks noGrp="1"/>
          </p:cNvSpPr>
          <p:nvPr>
            <p:ph type="title"/>
          </p:nvPr>
        </p:nvSpPr>
        <p:spPr>
          <a:xfrm>
            <a:off x="1693864" y="90488"/>
            <a:ext cx="7723187" cy="806450"/>
          </a:xfrm>
        </p:spPr>
        <p:txBody>
          <a:bodyPr/>
          <a:lstStyle/>
          <a:p>
            <a:r>
              <a:rPr lang="en-ZA" altLang="en-US" sz="2600">
                <a:solidFill>
                  <a:schemeClr val="bg1"/>
                </a:solidFill>
              </a:rPr>
              <a:t>Analysis of submissions Returned / Not Approved</a:t>
            </a:r>
            <a:br>
              <a:rPr lang="en-ZA" altLang="en-US" sz="2600">
                <a:solidFill>
                  <a:schemeClr val="bg1"/>
                </a:solidFill>
              </a:rPr>
            </a:br>
            <a:r>
              <a:rPr lang="en-ZA" altLang="en-US" sz="2600">
                <a:solidFill>
                  <a:schemeClr val="bg1"/>
                </a:solidFill>
              </a:rPr>
              <a:t> as at 4 June 2018</a:t>
            </a:r>
          </a:p>
        </p:txBody>
      </p:sp>
      <p:sp>
        <p:nvSpPr>
          <p:cNvPr id="9220" name="Slide Number Placeholder 3"/>
          <p:cNvSpPr>
            <a:spLocks noGrp="1"/>
          </p:cNvSpPr>
          <p:nvPr>
            <p:ph type="sldNum" sz="quarter" idx="12"/>
          </p:nvPr>
        </p:nvSpPr>
        <p:spPr>
          <a:xfrm>
            <a:off x="6934200" y="65897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A832CD-9943-46C4-9BFA-2E1D6DDC8D96}" type="slidenum">
              <a:rPr lang="en-US" altLang="en-US" sz="1400">
                <a:solidFill>
                  <a:srgbClr val="000000"/>
                </a:solidFill>
              </a:rPr>
              <a:pPr>
                <a:spcBef>
                  <a:spcPct val="0"/>
                </a:spcBef>
                <a:buFontTx/>
                <a:buNone/>
              </a:pPr>
              <a:t>11</a:t>
            </a:fld>
            <a:endParaRPr lang="en-US" altLang="en-US" sz="1400">
              <a:solidFill>
                <a:srgbClr val="000000"/>
              </a:solidFill>
            </a:endParaRPr>
          </a:p>
        </p:txBody>
      </p:sp>
      <p:pic>
        <p:nvPicPr>
          <p:cNvPr id="9221"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389" y="1052513"/>
            <a:ext cx="8713787"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92841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93864" y="115888"/>
            <a:ext cx="7723187" cy="7810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11267" name="Title 1"/>
          <p:cNvSpPr>
            <a:spLocks noGrp="1"/>
          </p:cNvSpPr>
          <p:nvPr>
            <p:ph type="title"/>
          </p:nvPr>
        </p:nvSpPr>
        <p:spPr>
          <a:xfrm>
            <a:off x="1693864" y="90488"/>
            <a:ext cx="7723187" cy="806450"/>
          </a:xfrm>
        </p:spPr>
        <p:txBody>
          <a:bodyPr/>
          <a:lstStyle/>
          <a:p>
            <a:r>
              <a:rPr lang="en-ZA" altLang="en-US" sz="2600">
                <a:solidFill>
                  <a:schemeClr val="bg1"/>
                </a:solidFill>
              </a:rPr>
              <a:t>Analysis of submissions Returned / Not Approved</a:t>
            </a:r>
            <a:br>
              <a:rPr lang="en-ZA" altLang="en-US" sz="2600">
                <a:solidFill>
                  <a:schemeClr val="bg1"/>
                </a:solidFill>
              </a:rPr>
            </a:br>
            <a:r>
              <a:rPr lang="en-ZA" altLang="en-US" sz="2600">
                <a:solidFill>
                  <a:schemeClr val="bg1"/>
                </a:solidFill>
              </a:rPr>
              <a:t> as at 4 June 2018</a:t>
            </a:r>
          </a:p>
        </p:txBody>
      </p:sp>
      <p:sp>
        <p:nvSpPr>
          <p:cNvPr id="11268" name="Slide Number Placeholder 3"/>
          <p:cNvSpPr>
            <a:spLocks noGrp="1"/>
          </p:cNvSpPr>
          <p:nvPr>
            <p:ph type="sldNum" sz="quarter" idx="12"/>
          </p:nvPr>
        </p:nvSpPr>
        <p:spPr>
          <a:xfrm>
            <a:off x="6934200" y="65897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7E2D92-1776-4F50-993E-70C3DA9055E7}" type="slidenum">
              <a:rPr lang="en-US" altLang="en-US" sz="1400">
                <a:solidFill>
                  <a:srgbClr val="000000"/>
                </a:solidFill>
              </a:rPr>
              <a:pPr>
                <a:spcBef>
                  <a:spcPct val="0"/>
                </a:spcBef>
                <a:buFontTx/>
                <a:buNone/>
              </a:pPr>
              <a:t>12</a:t>
            </a:fld>
            <a:endParaRPr lang="en-US" altLang="en-US" sz="1400">
              <a:solidFill>
                <a:srgbClr val="000000"/>
              </a:solidFill>
            </a:endParaRPr>
          </a:p>
        </p:txBody>
      </p:sp>
      <p:pic>
        <p:nvPicPr>
          <p:cNvPr id="11269"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901" y="1376363"/>
            <a:ext cx="87423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22595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93864" y="115888"/>
            <a:ext cx="7723187" cy="7810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13315" name="Title 1"/>
          <p:cNvSpPr>
            <a:spLocks noGrp="1"/>
          </p:cNvSpPr>
          <p:nvPr>
            <p:ph type="title"/>
          </p:nvPr>
        </p:nvSpPr>
        <p:spPr>
          <a:xfrm>
            <a:off x="1693864" y="90488"/>
            <a:ext cx="7723187" cy="806450"/>
          </a:xfrm>
        </p:spPr>
        <p:txBody>
          <a:bodyPr/>
          <a:lstStyle/>
          <a:p>
            <a:r>
              <a:rPr lang="en-ZA" altLang="en-US" sz="2600">
                <a:solidFill>
                  <a:schemeClr val="bg1"/>
                </a:solidFill>
              </a:rPr>
              <a:t>Analysis of submissions still going through the process  as at 4 June 2018</a:t>
            </a:r>
          </a:p>
        </p:txBody>
      </p:sp>
      <p:sp>
        <p:nvSpPr>
          <p:cNvPr id="13316" name="Slide Number Placeholder 3"/>
          <p:cNvSpPr>
            <a:spLocks noGrp="1"/>
          </p:cNvSpPr>
          <p:nvPr>
            <p:ph type="sldNum" sz="quarter" idx="12"/>
          </p:nvPr>
        </p:nvSpPr>
        <p:spPr>
          <a:xfrm>
            <a:off x="6934200" y="65897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2861AE-39C3-424E-9C4E-A1CE8D47E98D}" type="slidenum">
              <a:rPr lang="en-US" altLang="en-US" sz="1400">
                <a:solidFill>
                  <a:srgbClr val="000000"/>
                </a:solidFill>
              </a:rPr>
              <a:pPr>
                <a:spcBef>
                  <a:spcPct val="0"/>
                </a:spcBef>
                <a:buFontTx/>
                <a:buNone/>
              </a:pPr>
              <a:t>13</a:t>
            </a:fld>
            <a:endParaRPr lang="en-US" altLang="en-US" sz="1400">
              <a:solidFill>
                <a:srgbClr val="000000"/>
              </a:solidFill>
            </a:endParaRPr>
          </a:p>
        </p:txBody>
      </p:sp>
      <p:pic>
        <p:nvPicPr>
          <p:cNvPr id="13317"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825" y="1052513"/>
            <a:ext cx="864235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423712"/>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93864" y="115888"/>
            <a:ext cx="7723187" cy="7810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15363" name="Title 1"/>
          <p:cNvSpPr>
            <a:spLocks noGrp="1"/>
          </p:cNvSpPr>
          <p:nvPr>
            <p:ph type="title"/>
          </p:nvPr>
        </p:nvSpPr>
        <p:spPr>
          <a:xfrm>
            <a:off x="1693864" y="90488"/>
            <a:ext cx="7723187" cy="806450"/>
          </a:xfrm>
        </p:spPr>
        <p:txBody>
          <a:bodyPr/>
          <a:lstStyle/>
          <a:p>
            <a:r>
              <a:rPr lang="en-ZA" altLang="en-US" sz="2600">
                <a:solidFill>
                  <a:schemeClr val="bg1"/>
                </a:solidFill>
              </a:rPr>
              <a:t>Analysis of submissions still going through the process  as at 4 June 2018</a:t>
            </a:r>
          </a:p>
        </p:txBody>
      </p:sp>
      <p:sp>
        <p:nvSpPr>
          <p:cNvPr id="15364" name="Slide Number Placeholder 3"/>
          <p:cNvSpPr>
            <a:spLocks noGrp="1"/>
          </p:cNvSpPr>
          <p:nvPr>
            <p:ph type="sldNum" sz="quarter" idx="12"/>
          </p:nvPr>
        </p:nvSpPr>
        <p:spPr>
          <a:xfrm>
            <a:off x="6934200" y="65897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E5FF88-1B57-449A-ADE2-CC5A4E1197FF}" type="slidenum">
              <a:rPr lang="en-US" altLang="en-US" sz="1400">
                <a:solidFill>
                  <a:srgbClr val="000000"/>
                </a:solidFill>
              </a:rPr>
              <a:pPr>
                <a:spcBef>
                  <a:spcPct val="0"/>
                </a:spcBef>
                <a:buFontTx/>
                <a:buNone/>
              </a:pPr>
              <a:t>14</a:t>
            </a:fld>
            <a:endParaRPr lang="en-US" altLang="en-US" sz="1400">
              <a:solidFill>
                <a:srgbClr val="000000"/>
              </a:solidFill>
            </a:endParaRPr>
          </a:p>
        </p:txBody>
      </p:sp>
      <p:pic>
        <p:nvPicPr>
          <p:cNvPr id="15365"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 y="1449388"/>
            <a:ext cx="87058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25874"/>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93864" y="115888"/>
            <a:ext cx="7723187" cy="7810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17411" name="Title 1"/>
          <p:cNvSpPr>
            <a:spLocks noGrp="1"/>
          </p:cNvSpPr>
          <p:nvPr>
            <p:ph type="title"/>
          </p:nvPr>
        </p:nvSpPr>
        <p:spPr>
          <a:xfrm>
            <a:off x="1693864" y="90488"/>
            <a:ext cx="7723187" cy="806450"/>
          </a:xfrm>
        </p:spPr>
        <p:txBody>
          <a:bodyPr/>
          <a:lstStyle/>
          <a:p>
            <a:r>
              <a:rPr lang="en-ZA" altLang="en-US" sz="2600">
                <a:solidFill>
                  <a:schemeClr val="bg1"/>
                </a:solidFill>
              </a:rPr>
              <a:t>Analysis of time taken to process submissions as at 4 June 2018</a:t>
            </a:r>
          </a:p>
        </p:txBody>
      </p:sp>
      <p:sp>
        <p:nvSpPr>
          <p:cNvPr id="17412" name="Slide Number Placeholder 3"/>
          <p:cNvSpPr>
            <a:spLocks noGrp="1"/>
          </p:cNvSpPr>
          <p:nvPr>
            <p:ph type="sldNum" sz="quarter" idx="12"/>
          </p:nvPr>
        </p:nvSpPr>
        <p:spPr>
          <a:xfrm>
            <a:off x="6934200" y="65897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CE9669-B35E-44AF-8B2B-84A3C084E415}" type="slidenum">
              <a:rPr lang="en-US" altLang="en-US" sz="1400">
                <a:solidFill>
                  <a:srgbClr val="000000"/>
                </a:solidFill>
              </a:rPr>
              <a:pPr>
                <a:spcBef>
                  <a:spcPct val="0"/>
                </a:spcBef>
                <a:buFontTx/>
                <a:buNone/>
              </a:pPr>
              <a:t>15</a:t>
            </a:fld>
            <a:endParaRPr lang="en-US" altLang="en-US" sz="1400">
              <a:solidFill>
                <a:srgbClr val="000000"/>
              </a:solidFill>
            </a:endParaRPr>
          </a:p>
        </p:txBody>
      </p:sp>
      <p:pic>
        <p:nvPicPr>
          <p:cNvPr id="17413"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089025"/>
            <a:ext cx="87757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708347"/>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16675"/>
            <a:ext cx="9144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2C5625-057A-4EB4-8235-9DE670AA6D94}" type="slidenum">
              <a:rPr lang="en-US" altLang="en-US" sz="1400">
                <a:solidFill>
                  <a:srgbClr val="000000"/>
                </a:solidFill>
              </a:rPr>
              <a:pPr>
                <a:spcBef>
                  <a:spcPct val="0"/>
                </a:spcBef>
                <a:buFontTx/>
                <a:buNone/>
              </a:pPr>
              <a:t>16</a:t>
            </a:fld>
            <a:endParaRPr lang="en-US" altLang="en-US" sz="1400">
              <a:solidFill>
                <a:srgbClr val="000000"/>
              </a:solidFill>
            </a:endParaRPr>
          </a:p>
        </p:txBody>
      </p:sp>
      <p:sp>
        <p:nvSpPr>
          <p:cNvPr id="7" name="Rounded Rectangle 6"/>
          <p:cNvSpPr/>
          <p:nvPr/>
        </p:nvSpPr>
        <p:spPr>
          <a:xfrm>
            <a:off x="1693864" y="115888"/>
            <a:ext cx="7723187" cy="7810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19462" name="Title 1"/>
          <p:cNvSpPr>
            <a:spLocks noGrp="1"/>
          </p:cNvSpPr>
          <p:nvPr>
            <p:ph type="title"/>
          </p:nvPr>
        </p:nvSpPr>
        <p:spPr>
          <a:xfrm>
            <a:off x="1693864" y="44450"/>
            <a:ext cx="7723187" cy="920750"/>
          </a:xfrm>
        </p:spPr>
        <p:txBody>
          <a:bodyPr/>
          <a:lstStyle/>
          <a:p>
            <a:r>
              <a:rPr lang="en-ZA" altLang="en-US" sz="2600">
                <a:solidFill>
                  <a:schemeClr val="bg1"/>
                </a:solidFill>
              </a:rPr>
              <a:t>Average days to process for Office of the Premier and Provincial Treasury as at 4 June 2018</a:t>
            </a:r>
          </a:p>
        </p:txBody>
      </p:sp>
      <p:pic>
        <p:nvPicPr>
          <p:cNvPr id="1946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054101"/>
            <a:ext cx="8748712"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546477"/>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416675"/>
            <a:ext cx="9144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2" descr="http://www.kznonline.gov.za/images/stories/downloads/Logos/Coat_of_Arms-zul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408EC5-3612-4017-8474-0E67309D9FBD}" type="slidenum">
              <a:rPr lang="en-US" altLang="en-US" sz="1400">
                <a:solidFill>
                  <a:srgbClr val="000000"/>
                </a:solidFill>
              </a:rPr>
              <a:pPr>
                <a:spcBef>
                  <a:spcPct val="0"/>
                </a:spcBef>
                <a:buFontTx/>
                <a:buNone/>
              </a:pPr>
              <a:t>17</a:t>
            </a:fld>
            <a:endParaRPr lang="en-US" altLang="en-US" sz="1400">
              <a:solidFill>
                <a:srgbClr val="000000"/>
              </a:solidFill>
            </a:endParaRPr>
          </a:p>
        </p:txBody>
      </p:sp>
      <p:pic>
        <p:nvPicPr>
          <p:cNvPr id="2048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388" y="944563"/>
            <a:ext cx="88392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25440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416675"/>
            <a:ext cx="9144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260AF2-A0DF-4A26-AD09-2C00C022B551}" type="slidenum">
              <a:rPr lang="en-US" altLang="en-US" sz="1400">
                <a:solidFill>
                  <a:srgbClr val="000000"/>
                </a:solidFill>
              </a:rPr>
              <a:pPr>
                <a:spcBef>
                  <a:spcPct val="0"/>
                </a:spcBef>
                <a:buFontTx/>
                <a:buNone/>
              </a:pPr>
              <a:t>18</a:t>
            </a:fld>
            <a:endParaRPr lang="en-US" altLang="en-US" sz="1400">
              <a:solidFill>
                <a:srgbClr val="000000"/>
              </a:solidFill>
            </a:endParaRPr>
          </a:p>
        </p:txBody>
      </p:sp>
      <p:pic>
        <p:nvPicPr>
          <p:cNvPr id="2253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850" y="225425"/>
            <a:ext cx="90043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kznonline.gov.za/images/stories/downloads/Logos/Coat_of_Arms-zul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115889"/>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14377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C11040-D694-4E83-B768-9B258CD1C908}" type="slidenum">
              <a:rPr lang="en-US" altLang="en-US" sz="1400">
                <a:solidFill>
                  <a:srgbClr val="000000"/>
                </a:solidFill>
              </a:rPr>
              <a:pPr>
                <a:spcBef>
                  <a:spcPct val="0"/>
                </a:spcBef>
                <a:buFontTx/>
                <a:buNone/>
              </a:pPr>
              <a:t>19</a:t>
            </a:fld>
            <a:endParaRPr lang="en-US" altLang="en-US" sz="1400">
              <a:solidFill>
                <a:srgbClr val="000000"/>
              </a:solidFill>
            </a:endParaRPr>
          </a:p>
        </p:txBody>
      </p:sp>
      <p:pic>
        <p:nvPicPr>
          <p:cNvPr id="245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339" y="441325"/>
            <a:ext cx="8605837"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582112"/>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2840" y="0"/>
            <a:ext cx="6393160" cy="836712"/>
          </a:xfrm>
        </p:spPr>
        <p:txBody>
          <a:bodyPr>
            <a:normAutofit/>
          </a:bodyPr>
          <a:lstStyle/>
          <a:p>
            <a:r>
              <a:rPr lang="en-US" sz="3200" b="1" dirty="0" smtClean="0"/>
              <a:t>Circular PT (3) of 2018/19 (1)</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0" y="1052736"/>
            <a:ext cx="9906000" cy="4752528"/>
          </a:xfrm>
        </p:spPr>
        <p:txBody>
          <a:bodyPr>
            <a:noAutofit/>
          </a:bodyPr>
          <a:lstStyle/>
          <a:p>
            <a:pPr marL="533400" lvl="1" indent="-444500">
              <a:lnSpc>
                <a:spcPct val="120000"/>
              </a:lnSpc>
              <a:spcAft>
                <a:spcPts val="1200"/>
              </a:spcAft>
              <a:buSzPct val="95000"/>
              <a:defRPr/>
            </a:pPr>
            <a:r>
              <a:rPr lang="en-US" sz="1800" dirty="0" smtClean="0">
                <a:latin typeface="Arial" panose="020B0604020202020204" pitchFamily="34" charset="0"/>
                <a:cs typeface="Arial" panose="020B0604020202020204" pitchFamily="34" charset="0"/>
              </a:rPr>
              <a:t>As </a:t>
            </a:r>
            <a:r>
              <a:rPr lang="en-US" sz="1800" dirty="0">
                <a:latin typeface="Arial" panose="020B0604020202020204" pitchFamily="34" charset="0"/>
                <a:cs typeface="Arial" panose="020B0604020202020204" pitchFamily="34" charset="0"/>
              </a:rPr>
              <a:t>per the </a:t>
            </a:r>
            <a:r>
              <a:rPr lang="en-US" sz="1800" dirty="0" smtClean="0">
                <a:latin typeface="Arial" panose="020B0604020202020204" pitchFamily="34" charset="0"/>
                <a:cs typeface="Arial" panose="020B0604020202020204" pitchFamily="34" charset="0"/>
              </a:rPr>
              <a:t>2018/19 </a:t>
            </a:r>
            <a:r>
              <a:rPr lang="en-US" sz="1800" dirty="0">
                <a:latin typeface="Arial" panose="020B0604020202020204" pitchFamily="34" charset="0"/>
                <a:cs typeface="Arial" panose="020B0604020202020204" pitchFamily="34" charset="0"/>
              </a:rPr>
              <a:t>Budget speech </a:t>
            </a:r>
            <a:r>
              <a:rPr lang="en-US" sz="1800" dirty="0" smtClean="0">
                <a:latin typeface="Arial" panose="020B0604020202020204" pitchFamily="34" charset="0"/>
                <a:cs typeface="Arial" panose="020B0604020202020204" pitchFamily="34" charset="0"/>
              </a:rPr>
              <a:t>“…</a:t>
            </a:r>
            <a:r>
              <a:rPr lang="en-ZA" sz="1800" dirty="0" smtClean="0">
                <a:latin typeface="Arial" panose="020B0604020202020204" pitchFamily="34" charset="0"/>
                <a:cs typeface="Arial" panose="020B0604020202020204" pitchFamily="34" charset="0"/>
              </a:rPr>
              <a:t>despite </a:t>
            </a:r>
            <a:r>
              <a:rPr lang="en-ZA" sz="1800" dirty="0">
                <a:latin typeface="Arial" panose="020B0604020202020204" pitchFamily="34" charset="0"/>
                <a:cs typeface="Arial" panose="020B0604020202020204" pitchFamily="34" charset="0"/>
              </a:rPr>
              <a:t>the encouraging economic outlook, the country’s financial position is still under severe pressure, demanding that we make tough decisions. As stated by the former Minister of Finance last month, </a:t>
            </a:r>
            <a:r>
              <a:rPr lang="en-ZA" sz="1800" dirty="0" err="1">
                <a:latin typeface="Arial" panose="020B0604020202020204" pitchFamily="34" charset="0"/>
                <a:cs typeface="Arial" panose="020B0604020202020204" pitchFamily="34" charset="0"/>
              </a:rPr>
              <a:t>Honorable</a:t>
            </a:r>
            <a:r>
              <a:rPr lang="en-ZA" sz="1800" dirty="0">
                <a:latin typeface="Arial" panose="020B0604020202020204" pitchFamily="34" charset="0"/>
                <a:cs typeface="Arial" panose="020B0604020202020204" pitchFamily="34" charset="0"/>
              </a:rPr>
              <a:t> </a:t>
            </a:r>
            <a:r>
              <a:rPr lang="en-ZA" sz="1800" dirty="0" err="1">
                <a:latin typeface="Arial" panose="020B0604020202020204" pitchFamily="34" charset="0"/>
                <a:cs typeface="Arial" panose="020B0604020202020204" pitchFamily="34" charset="0"/>
              </a:rPr>
              <a:t>Malusi</a:t>
            </a:r>
            <a:r>
              <a:rPr lang="en-ZA" sz="1800" dirty="0">
                <a:latin typeface="Arial" panose="020B0604020202020204" pitchFamily="34" charset="0"/>
                <a:cs typeface="Arial" panose="020B0604020202020204" pitchFamily="34" charset="0"/>
              </a:rPr>
              <a:t> </a:t>
            </a:r>
            <a:r>
              <a:rPr lang="en-ZA" sz="1800" dirty="0" err="1">
                <a:latin typeface="Arial" panose="020B0604020202020204" pitchFamily="34" charset="0"/>
                <a:cs typeface="Arial" panose="020B0604020202020204" pitchFamily="34" charset="0"/>
              </a:rPr>
              <a:t>Gigaba</a:t>
            </a:r>
            <a:r>
              <a:rPr lang="en-ZA" sz="1800" dirty="0">
                <a:latin typeface="Arial" panose="020B0604020202020204" pitchFamily="34" charset="0"/>
                <a:cs typeface="Arial" panose="020B0604020202020204" pitchFamily="34" charset="0"/>
              </a:rPr>
              <a:t>, while tabling the national budget, I quote, “</a:t>
            </a:r>
            <a:r>
              <a:rPr lang="en-ZA" sz="1800" i="1" dirty="0">
                <a:latin typeface="Arial" panose="020B0604020202020204" pitchFamily="34" charset="0"/>
                <a:cs typeface="Arial" panose="020B0604020202020204" pitchFamily="34" charset="0"/>
              </a:rPr>
              <a:t>The fiscal proposals will cause discomfort, but they are necessary to protect the integrity of the public </a:t>
            </a:r>
            <a:r>
              <a:rPr lang="en-ZA" sz="1800" i="1" dirty="0" smtClean="0">
                <a:latin typeface="Arial" panose="020B0604020202020204" pitchFamily="34" charset="0"/>
                <a:cs typeface="Arial" panose="020B0604020202020204" pitchFamily="34" charset="0"/>
              </a:rPr>
              <a:t>finances.””</a:t>
            </a:r>
          </a:p>
          <a:p>
            <a:pPr marL="533400" lvl="1" indent="-444500">
              <a:lnSpc>
                <a:spcPct val="120000"/>
              </a:lnSpc>
              <a:spcAft>
                <a:spcPts val="1200"/>
              </a:spcAft>
              <a:buSzPct val="95000"/>
              <a:defRPr/>
            </a:pPr>
            <a:r>
              <a:rPr lang="en-ZA" sz="1800" dirty="0" smtClean="0">
                <a:latin typeface="Arial" panose="020B0604020202020204" pitchFamily="34" charset="0"/>
                <a:cs typeface="Arial" panose="020B0604020202020204" pitchFamily="34" charset="0"/>
              </a:rPr>
              <a:t>“The </a:t>
            </a:r>
            <a:r>
              <a:rPr lang="en-ZA" sz="1800" dirty="0">
                <a:latin typeface="Arial" panose="020B0604020202020204" pitchFamily="34" charset="0"/>
                <a:cs typeface="Arial" panose="020B0604020202020204" pitchFamily="34" charset="0"/>
              </a:rPr>
              <a:t>cost-cutting measures remain in place. The provincial cost-cutting measures and those issued by National Treasury must continue to be adhered to. Every little saving helps us to protect service delivery spending in these times of continuous budget cuts. To quote an African proverb </a:t>
            </a:r>
            <a:r>
              <a:rPr lang="en-ZA" sz="1800" i="1" dirty="0">
                <a:latin typeface="Arial" panose="020B0604020202020204" pitchFamily="34" charset="0"/>
                <a:cs typeface="Arial" panose="020B0604020202020204" pitchFamily="34" charset="0"/>
              </a:rPr>
              <a:t>“If you think you are too small to make a difference, you haven’t spent a night with a mosquito</a:t>
            </a:r>
            <a:r>
              <a:rPr lang="en-ZA" sz="1800" i="1" dirty="0" smtClean="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a:p>
            <a:pPr marL="533400" lvl="1" indent="-444500">
              <a:lnSpc>
                <a:spcPct val="120000"/>
              </a:lnSpc>
              <a:spcAft>
                <a:spcPts val="1200"/>
              </a:spcAft>
              <a:buSzPct val="95000"/>
              <a:defRPr/>
            </a:pPr>
            <a:r>
              <a:rPr lang="en-ZA" sz="1800" dirty="0">
                <a:latin typeface="Arial" panose="020B0604020202020204" pitchFamily="34" charset="0"/>
                <a:cs typeface="Arial" panose="020B0604020202020204" pitchFamily="34" charset="0"/>
              </a:rPr>
              <a:t>IMPLEMENTATION </a:t>
            </a:r>
            <a:r>
              <a:rPr lang="en-ZA" sz="1800" dirty="0" smtClean="0">
                <a:latin typeface="Arial" panose="020B0604020202020204" pitchFamily="34" charset="0"/>
                <a:cs typeface="Arial" panose="020B0604020202020204" pitchFamily="34" charset="0"/>
              </a:rPr>
              <a:t>of  </a:t>
            </a:r>
            <a:r>
              <a:rPr lang="en-ZA" sz="1800" dirty="0">
                <a:latin typeface="Arial" panose="020B0604020202020204" pitchFamily="34" charset="0"/>
                <a:cs typeface="Arial" panose="020B0604020202020204" pitchFamily="34" charset="0"/>
              </a:rPr>
              <a:t>Circular </a:t>
            </a:r>
            <a:r>
              <a:rPr lang="en-ZA" sz="1800" dirty="0">
                <a:latin typeface="Arial" panose="020B0604020202020204" pitchFamily="34" charset="0"/>
                <a:cs typeface="Arial" panose="020B0604020202020204" pitchFamily="34" charset="0"/>
                <a:hlinkClick r:id="rId3" action="ppaction://hlinkfile"/>
              </a:rPr>
              <a:t>PT </a:t>
            </a:r>
            <a:r>
              <a:rPr lang="en-ZA" sz="1800" dirty="0" smtClean="0">
                <a:latin typeface="Arial" panose="020B0604020202020204" pitchFamily="34" charset="0"/>
                <a:cs typeface="Arial" panose="020B0604020202020204" pitchFamily="34" charset="0"/>
                <a:hlinkClick r:id="rId3" action="ppaction://hlinkfile"/>
              </a:rPr>
              <a:t>(3) </a:t>
            </a:r>
            <a:r>
              <a:rPr lang="en-ZA" sz="1800" dirty="0">
                <a:latin typeface="Arial" panose="020B0604020202020204" pitchFamily="34" charset="0"/>
                <a:cs typeface="Arial" panose="020B0604020202020204" pitchFamily="34" charset="0"/>
                <a:hlinkClick r:id="rId3" action="ppaction://hlinkfile"/>
              </a:rPr>
              <a:t>of </a:t>
            </a:r>
            <a:r>
              <a:rPr lang="en-ZA" sz="1800" dirty="0" smtClean="0">
                <a:latin typeface="Arial" panose="020B0604020202020204" pitchFamily="34" charset="0"/>
                <a:cs typeface="Arial" panose="020B0604020202020204" pitchFamily="34" charset="0"/>
                <a:hlinkClick r:id="rId3" action="ppaction://hlinkfile"/>
              </a:rPr>
              <a:t>2018/19 </a:t>
            </a:r>
            <a:r>
              <a:rPr lang="en-US" sz="1800" dirty="0">
                <a:latin typeface="Arial" panose="020B0604020202020204" pitchFamily="34" charset="0"/>
                <a:cs typeface="Arial" panose="020B0604020202020204" pitchFamily="34" charset="0"/>
              </a:rPr>
              <a:t>is therefore important so that we maintain and enhance the </a:t>
            </a:r>
            <a:r>
              <a:rPr lang="en-US" sz="1800" b="1" dirty="0">
                <a:latin typeface="Arial" panose="020B0604020202020204" pitchFamily="34" charset="0"/>
                <a:cs typeface="Arial" panose="020B0604020202020204" pitchFamily="34" charset="0"/>
              </a:rPr>
              <a:t>fiscal austerity measures </a:t>
            </a:r>
            <a:r>
              <a:rPr lang="en-US" sz="1800" dirty="0">
                <a:latin typeface="Arial" panose="020B0604020202020204" pitchFamily="34" charset="0"/>
                <a:cs typeface="Arial" panose="020B0604020202020204" pitchFamily="34" charset="0"/>
              </a:rPr>
              <a:t>that were approved by the PEC (Cabinet) in October </a:t>
            </a:r>
            <a:r>
              <a:rPr lang="en-US" sz="1800" dirty="0" smtClean="0">
                <a:latin typeface="Arial" panose="020B0604020202020204" pitchFamily="34" charset="0"/>
                <a:cs typeface="Arial" panose="020B0604020202020204" pitchFamily="34" charset="0"/>
              </a:rPr>
              <a:t>2009 </a:t>
            </a:r>
            <a:r>
              <a:rPr lang="en-US" sz="1800" dirty="0">
                <a:latin typeface="Arial" panose="020B0604020202020204" pitchFamily="34" charset="0"/>
                <a:cs typeface="Arial" panose="020B0604020202020204" pitchFamily="34" charset="0"/>
              </a:rPr>
              <a:t>and enhanced/amended over the years. Some </a:t>
            </a:r>
            <a:r>
              <a:rPr lang="en-US" sz="1800" dirty="0" err="1">
                <a:latin typeface="Arial" panose="020B0604020202020204" pitchFamily="34" charset="0"/>
                <a:cs typeface="Arial" panose="020B0604020202020204" pitchFamily="34" charset="0"/>
              </a:rPr>
              <a:t>depts</a:t>
            </a:r>
            <a:r>
              <a:rPr lang="en-US" sz="1800" dirty="0">
                <a:latin typeface="Arial" panose="020B0604020202020204" pitchFamily="34" charset="0"/>
                <a:cs typeface="Arial" panose="020B0604020202020204" pitchFamily="34" charset="0"/>
              </a:rPr>
              <a:t> are slowly slipping back into bad habits and </a:t>
            </a:r>
            <a:r>
              <a:rPr lang="en-US" sz="1800" dirty="0" smtClean="0">
                <a:latin typeface="Arial" panose="020B0604020202020204" pitchFamily="34" charset="0"/>
                <a:cs typeface="Arial" panose="020B0604020202020204" pitchFamily="34" charset="0"/>
              </a:rPr>
              <a:t>wastage</a:t>
            </a:r>
            <a:endParaRPr lang="en-US" sz="1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D187D38-A82F-4F78-AD78-F61FA98413B7}" type="slidenum">
              <a:rPr lang="en-ZA" b="1" smtClean="0">
                <a:solidFill>
                  <a:schemeClr val="bg1"/>
                </a:solidFill>
              </a:rPr>
              <a:pPr/>
              <a:t>2</a:t>
            </a:fld>
            <a:endParaRPr lang="en-ZA" b="1" dirty="0">
              <a:solidFill>
                <a:schemeClr val="bg1"/>
              </a:solidFill>
            </a:endParaRPr>
          </a:p>
        </p:txBody>
      </p:sp>
    </p:spTree>
    <p:extLst>
      <p:ext uri="{BB962C8B-B14F-4D97-AF65-F5344CB8AC3E}">
        <p14:creationId xmlns:p14="http://schemas.microsoft.com/office/powerpoint/2010/main" val="967423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34139"/>
            <a:ext cx="91440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693864" y="188913"/>
            <a:ext cx="7723187" cy="5762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25604" name="Title 1"/>
          <p:cNvSpPr>
            <a:spLocks noGrp="1"/>
          </p:cNvSpPr>
          <p:nvPr>
            <p:ph type="title"/>
          </p:nvPr>
        </p:nvSpPr>
        <p:spPr>
          <a:xfrm>
            <a:off x="1541463" y="169864"/>
            <a:ext cx="7669212" cy="612775"/>
          </a:xfrm>
        </p:spPr>
        <p:txBody>
          <a:bodyPr/>
          <a:lstStyle/>
          <a:p>
            <a:r>
              <a:rPr lang="en-ZA" altLang="en-US" sz="2400">
                <a:solidFill>
                  <a:schemeClr val="bg1"/>
                </a:solidFill>
              </a:rPr>
              <a:t>Impact of the intervention</a:t>
            </a:r>
          </a:p>
        </p:txBody>
      </p:sp>
      <p:sp>
        <p:nvSpPr>
          <p:cNvPr id="2560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8561F9-22FA-4F93-8F7E-CC31BB54FA60}" type="slidenum">
              <a:rPr lang="en-US" altLang="en-US" sz="1400">
                <a:solidFill>
                  <a:srgbClr val="000000"/>
                </a:solidFill>
              </a:rPr>
              <a:pPr>
                <a:spcBef>
                  <a:spcPct val="0"/>
                </a:spcBef>
                <a:buFontTx/>
                <a:buNone/>
              </a:pPr>
              <a:t>20</a:t>
            </a:fld>
            <a:endParaRPr lang="en-US" altLang="en-US" sz="1400">
              <a:solidFill>
                <a:srgbClr val="000000"/>
              </a:solidFill>
            </a:endParaRPr>
          </a:p>
        </p:txBody>
      </p:sp>
      <p:pic>
        <p:nvPicPr>
          <p:cNvPr id="25606"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1100138" y="5365750"/>
            <a:ext cx="7808912" cy="1087438"/>
          </a:xfrm>
        </p:spPr>
        <p:txBody>
          <a:bodyPr/>
          <a:lstStyle/>
          <a:p>
            <a:pPr marL="0" indent="0">
              <a:buNone/>
              <a:defRPr/>
            </a:pPr>
            <a:r>
              <a:rPr lang="en-ZA" altLang="en-US" sz="2200" dirty="0"/>
              <a:t>It is evident from the statistics that the intervention is having an impact in that the number of employees in the Province is no longer increasing annually, it is decreasing.</a:t>
            </a:r>
          </a:p>
          <a:p>
            <a:pPr>
              <a:defRPr/>
            </a:pPr>
            <a:endParaRPr lang="en-ZA" altLang="en-US" sz="2400" dirty="0"/>
          </a:p>
        </p:txBody>
      </p:sp>
      <p:pic>
        <p:nvPicPr>
          <p:cNvPr id="2560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912814"/>
            <a:ext cx="7808912"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651901"/>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34139"/>
            <a:ext cx="91440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693864" y="188913"/>
            <a:ext cx="7723187" cy="5762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25604" name="Title 1"/>
          <p:cNvSpPr>
            <a:spLocks noGrp="1"/>
          </p:cNvSpPr>
          <p:nvPr>
            <p:ph type="title"/>
          </p:nvPr>
        </p:nvSpPr>
        <p:spPr>
          <a:xfrm>
            <a:off x="1541463" y="169864"/>
            <a:ext cx="7669212" cy="612775"/>
          </a:xfrm>
        </p:spPr>
        <p:txBody>
          <a:bodyPr/>
          <a:lstStyle/>
          <a:p>
            <a:r>
              <a:rPr lang="en-ZA" altLang="en-US" sz="2400" dirty="0" smtClean="0">
                <a:solidFill>
                  <a:schemeClr val="bg1"/>
                </a:solidFill>
              </a:rPr>
              <a:t>Points to note</a:t>
            </a:r>
            <a:endParaRPr lang="en-ZA" altLang="en-US" sz="2400" dirty="0">
              <a:solidFill>
                <a:schemeClr val="bg1"/>
              </a:solidFill>
            </a:endParaRPr>
          </a:p>
        </p:txBody>
      </p:sp>
      <p:sp>
        <p:nvSpPr>
          <p:cNvPr id="2560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8561F9-22FA-4F93-8F7E-CC31BB54FA60}" type="slidenum">
              <a:rPr lang="en-US" altLang="en-US" sz="1400">
                <a:solidFill>
                  <a:srgbClr val="000000"/>
                </a:solidFill>
              </a:rPr>
              <a:pPr>
                <a:spcBef>
                  <a:spcPct val="0"/>
                </a:spcBef>
                <a:buFontTx/>
                <a:buNone/>
              </a:pPr>
              <a:t>21</a:t>
            </a:fld>
            <a:endParaRPr lang="en-US" altLang="en-US" sz="1400">
              <a:solidFill>
                <a:srgbClr val="000000"/>
              </a:solidFill>
            </a:endParaRPr>
          </a:p>
        </p:txBody>
      </p:sp>
      <p:pic>
        <p:nvPicPr>
          <p:cNvPr id="25606"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0" y="1062040"/>
            <a:ext cx="9906000" cy="5391148"/>
          </a:xfrm>
        </p:spPr>
        <p:txBody>
          <a:bodyPr/>
          <a:lstStyle/>
          <a:p>
            <a:pPr>
              <a:defRPr/>
            </a:pPr>
            <a:r>
              <a:rPr lang="en-ZA" altLang="en-US" sz="2400" dirty="0" smtClean="0"/>
              <a:t>PT does not submit a request to  OTP if funding is an issue</a:t>
            </a:r>
          </a:p>
          <a:p>
            <a:pPr marL="0" indent="0">
              <a:buNone/>
              <a:defRPr/>
            </a:pPr>
            <a:endParaRPr lang="en-ZA" altLang="en-US" sz="2400" dirty="0"/>
          </a:p>
        </p:txBody>
      </p:sp>
      <p:pic>
        <p:nvPicPr>
          <p:cNvPr id="2" name="Picture 1"/>
          <p:cNvPicPr>
            <a:picLocks noChangeAspect="1"/>
          </p:cNvPicPr>
          <p:nvPr/>
        </p:nvPicPr>
        <p:blipFill>
          <a:blip r:embed="rId4"/>
          <a:stretch>
            <a:fillRect/>
          </a:stretch>
        </p:blipFill>
        <p:spPr>
          <a:xfrm>
            <a:off x="64139" y="1844823"/>
            <a:ext cx="9841861" cy="4490517"/>
          </a:xfrm>
          <a:prstGeom prst="rect">
            <a:avLst/>
          </a:prstGeom>
        </p:spPr>
      </p:pic>
    </p:spTree>
    <p:extLst>
      <p:ext uri="{BB962C8B-B14F-4D97-AF65-F5344CB8AC3E}">
        <p14:creationId xmlns:p14="http://schemas.microsoft.com/office/powerpoint/2010/main" val="3016105464"/>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34139"/>
            <a:ext cx="91440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693864" y="188913"/>
            <a:ext cx="7723187" cy="5762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25604" name="Title 1"/>
          <p:cNvSpPr>
            <a:spLocks noGrp="1"/>
          </p:cNvSpPr>
          <p:nvPr>
            <p:ph type="title"/>
          </p:nvPr>
        </p:nvSpPr>
        <p:spPr>
          <a:xfrm>
            <a:off x="1541463" y="169864"/>
            <a:ext cx="7669212" cy="612775"/>
          </a:xfrm>
        </p:spPr>
        <p:txBody>
          <a:bodyPr/>
          <a:lstStyle/>
          <a:p>
            <a:r>
              <a:rPr lang="en-ZA" altLang="en-US" sz="2400" dirty="0" smtClean="0">
                <a:solidFill>
                  <a:schemeClr val="bg1"/>
                </a:solidFill>
              </a:rPr>
              <a:t>Points to note</a:t>
            </a:r>
            <a:endParaRPr lang="en-ZA" altLang="en-US" sz="2400" dirty="0">
              <a:solidFill>
                <a:schemeClr val="bg1"/>
              </a:solidFill>
            </a:endParaRPr>
          </a:p>
        </p:txBody>
      </p:sp>
      <p:sp>
        <p:nvSpPr>
          <p:cNvPr id="2560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8561F9-22FA-4F93-8F7E-CC31BB54FA60}" type="slidenum">
              <a:rPr lang="en-US" altLang="en-US" sz="1400">
                <a:solidFill>
                  <a:srgbClr val="000000"/>
                </a:solidFill>
              </a:rPr>
              <a:pPr>
                <a:spcBef>
                  <a:spcPct val="0"/>
                </a:spcBef>
                <a:buFontTx/>
                <a:buNone/>
              </a:pPr>
              <a:t>22</a:t>
            </a:fld>
            <a:endParaRPr lang="en-US" altLang="en-US" sz="1400">
              <a:solidFill>
                <a:srgbClr val="000000"/>
              </a:solidFill>
            </a:endParaRPr>
          </a:p>
        </p:txBody>
      </p:sp>
      <p:pic>
        <p:nvPicPr>
          <p:cNvPr id="25606"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0" y="1062040"/>
            <a:ext cx="9906000" cy="5391148"/>
          </a:xfrm>
        </p:spPr>
        <p:txBody>
          <a:bodyPr/>
          <a:lstStyle/>
          <a:p>
            <a:pPr>
              <a:defRPr/>
            </a:pPr>
            <a:r>
              <a:rPr lang="en-ZA" altLang="en-US" sz="2400" dirty="0" smtClean="0"/>
              <a:t>Revised organograms – note that PT will not approve any funding for expanded organograms – if a PT certificate is needed for DPSA then it can be given but without funding – which means depts. will only be able to fill new posts when funding is reprioritised…. </a:t>
            </a:r>
          </a:p>
          <a:p>
            <a:pPr>
              <a:defRPr/>
            </a:pPr>
            <a:r>
              <a:rPr lang="en-ZA" altLang="en-US" sz="2400" dirty="0" smtClean="0"/>
              <a:t>If approval for a post was given more than 1 year ago and the post is still not filled then this post needs a new approval process – </a:t>
            </a:r>
            <a:r>
              <a:rPr lang="en-ZA" altLang="en-US" sz="2400" b="1" dirty="0" smtClean="0"/>
              <a:t>this is a proposal to be sent to COHOD for approval!!</a:t>
            </a:r>
          </a:p>
          <a:p>
            <a:pPr>
              <a:defRPr/>
            </a:pPr>
            <a:r>
              <a:rPr lang="en-ZA" altLang="en-US" sz="2400" dirty="0" smtClean="0"/>
              <a:t>Some depts. are requesting approval for contract appointments while recruitment processes are underway – this is OK but PT will not extend these contracts unless there are extenuating circumstances – recently refused extension when a </a:t>
            </a:r>
            <a:r>
              <a:rPr lang="en-ZA" altLang="en-US" sz="2400" dirty="0" err="1" smtClean="0"/>
              <a:t>dept</a:t>
            </a:r>
            <a:r>
              <a:rPr lang="en-ZA" altLang="en-US" sz="2400" dirty="0" smtClean="0"/>
              <a:t> took more than 8 months from approval </a:t>
            </a:r>
            <a:r>
              <a:rPr lang="en-ZA" altLang="en-US" sz="2400" smtClean="0"/>
              <a:t>of post/contract </a:t>
            </a:r>
            <a:r>
              <a:rPr lang="en-ZA" altLang="en-US" sz="2400" dirty="0" smtClean="0"/>
              <a:t>to interview stage – please ensure recruitment process moves quickly!! </a:t>
            </a:r>
          </a:p>
          <a:p>
            <a:pPr marL="0" indent="0">
              <a:buNone/>
              <a:defRPr/>
            </a:pPr>
            <a:endParaRPr lang="en-ZA" altLang="en-US" sz="2400" dirty="0"/>
          </a:p>
        </p:txBody>
      </p:sp>
    </p:spTree>
    <p:extLst>
      <p:ext uri="{BB962C8B-B14F-4D97-AF65-F5344CB8AC3E}">
        <p14:creationId xmlns:p14="http://schemas.microsoft.com/office/powerpoint/2010/main" val="76300243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34139"/>
            <a:ext cx="91440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693864" y="188913"/>
            <a:ext cx="7723187" cy="5762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25604" name="Title 1"/>
          <p:cNvSpPr>
            <a:spLocks noGrp="1"/>
          </p:cNvSpPr>
          <p:nvPr>
            <p:ph type="title"/>
          </p:nvPr>
        </p:nvSpPr>
        <p:spPr>
          <a:xfrm>
            <a:off x="1541463" y="169864"/>
            <a:ext cx="7669212" cy="612775"/>
          </a:xfrm>
        </p:spPr>
        <p:txBody>
          <a:bodyPr/>
          <a:lstStyle/>
          <a:p>
            <a:r>
              <a:rPr lang="en-ZA" altLang="en-US" sz="2400" dirty="0" smtClean="0">
                <a:solidFill>
                  <a:schemeClr val="bg1"/>
                </a:solidFill>
              </a:rPr>
              <a:t>Points to note</a:t>
            </a:r>
            <a:endParaRPr lang="en-ZA" altLang="en-US" sz="2400" dirty="0">
              <a:solidFill>
                <a:schemeClr val="bg1"/>
              </a:solidFill>
            </a:endParaRPr>
          </a:p>
        </p:txBody>
      </p:sp>
      <p:sp>
        <p:nvSpPr>
          <p:cNvPr id="2560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8561F9-22FA-4F93-8F7E-CC31BB54FA60}" type="slidenum">
              <a:rPr lang="en-US" altLang="en-US" sz="1400">
                <a:solidFill>
                  <a:srgbClr val="000000"/>
                </a:solidFill>
              </a:rPr>
              <a:pPr>
                <a:spcBef>
                  <a:spcPct val="0"/>
                </a:spcBef>
                <a:buFontTx/>
                <a:buNone/>
              </a:pPr>
              <a:t>23</a:t>
            </a:fld>
            <a:endParaRPr lang="en-US" altLang="en-US" sz="1400">
              <a:solidFill>
                <a:srgbClr val="000000"/>
              </a:solidFill>
            </a:endParaRPr>
          </a:p>
        </p:txBody>
      </p:sp>
      <p:pic>
        <p:nvPicPr>
          <p:cNvPr id="25606"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0" y="1062040"/>
            <a:ext cx="9906000" cy="5391148"/>
          </a:xfrm>
        </p:spPr>
        <p:txBody>
          <a:bodyPr/>
          <a:lstStyle/>
          <a:p>
            <a:pPr>
              <a:defRPr/>
            </a:pPr>
            <a:r>
              <a:rPr lang="en-ZA" altLang="en-US" sz="2400" dirty="0" smtClean="0"/>
              <a:t>Contracts are dangerous – recent cases show continual extension of contract can result in depts. being forced to appoint incumbents as permanents – labour law supports the employee in this regard!!</a:t>
            </a:r>
          </a:p>
          <a:p>
            <a:pPr>
              <a:defRPr/>
            </a:pPr>
            <a:r>
              <a:rPr lang="en-ZA" altLang="en-US" sz="2400" dirty="0" smtClean="0"/>
              <a:t>Please consider batching or grouping requests for the unfreezing of posts – either monthly or quarterly. PT gets inundated with single requests which slows down </a:t>
            </a:r>
            <a:r>
              <a:rPr lang="en-ZA" altLang="en-US" sz="2400" smtClean="0"/>
              <a:t>the process…</a:t>
            </a:r>
            <a:endParaRPr lang="en-ZA" altLang="en-US" sz="2400" dirty="0" smtClean="0"/>
          </a:p>
          <a:p>
            <a:pPr>
              <a:defRPr/>
            </a:pPr>
            <a:r>
              <a:rPr lang="en-ZA" altLang="en-US" sz="2400" dirty="0" smtClean="0"/>
              <a:t>There is not really a moratorium on filling posts – appointments are possible if post is </a:t>
            </a:r>
            <a:r>
              <a:rPr lang="en-ZA" altLang="en-US" sz="2400" b="1" dirty="0" smtClean="0"/>
              <a:t>critical</a:t>
            </a:r>
            <a:r>
              <a:rPr lang="en-ZA" altLang="en-US" sz="2400" dirty="0" smtClean="0"/>
              <a:t> and </a:t>
            </a:r>
            <a:r>
              <a:rPr lang="en-ZA" altLang="en-US" sz="2400" b="1" dirty="0" smtClean="0"/>
              <a:t>FUNDED!!</a:t>
            </a:r>
            <a:r>
              <a:rPr lang="en-ZA" altLang="en-US" sz="2400" dirty="0" smtClean="0"/>
              <a:t>  </a:t>
            </a:r>
          </a:p>
          <a:p>
            <a:pPr marL="0" indent="0">
              <a:buNone/>
              <a:defRPr/>
            </a:pPr>
            <a:endParaRPr lang="en-ZA" altLang="en-US" sz="2400" dirty="0"/>
          </a:p>
        </p:txBody>
      </p:sp>
    </p:spTree>
    <p:extLst>
      <p:ext uri="{BB962C8B-B14F-4D97-AF65-F5344CB8AC3E}">
        <p14:creationId xmlns:p14="http://schemas.microsoft.com/office/powerpoint/2010/main" val="8296866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53189"/>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693864" y="188913"/>
            <a:ext cx="7723187" cy="5762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26628" name="Title 1"/>
          <p:cNvSpPr>
            <a:spLocks noGrp="1"/>
          </p:cNvSpPr>
          <p:nvPr>
            <p:ph type="title"/>
          </p:nvPr>
        </p:nvSpPr>
        <p:spPr>
          <a:xfrm>
            <a:off x="1541463" y="169864"/>
            <a:ext cx="7669212" cy="612775"/>
          </a:xfrm>
        </p:spPr>
        <p:txBody>
          <a:bodyPr/>
          <a:lstStyle/>
          <a:p>
            <a:r>
              <a:rPr lang="en-ZA" altLang="en-US" sz="5400" b="1">
                <a:solidFill>
                  <a:schemeClr val="bg1"/>
                </a:solidFill>
              </a:rPr>
              <a:t>THE END</a:t>
            </a:r>
          </a:p>
        </p:txBody>
      </p:sp>
      <p:sp>
        <p:nvSpPr>
          <p:cNvPr id="2662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A12CB6-856C-4A59-A401-3786581E80FE}" type="slidenum">
              <a:rPr lang="en-US" altLang="en-US" sz="1400">
                <a:solidFill>
                  <a:srgbClr val="000000"/>
                </a:solidFill>
              </a:rPr>
              <a:pPr>
                <a:spcBef>
                  <a:spcPct val="0"/>
                </a:spcBef>
                <a:buFontTx/>
                <a:buNone/>
              </a:pPr>
              <a:t>24</a:t>
            </a:fld>
            <a:endParaRPr lang="en-US" altLang="en-US" sz="1400">
              <a:solidFill>
                <a:srgbClr val="000000"/>
              </a:solidFill>
            </a:endParaRPr>
          </a:p>
        </p:txBody>
      </p:sp>
      <p:pic>
        <p:nvPicPr>
          <p:cNvPr id="26630"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Content Placeholder 2"/>
          <p:cNvSpPr>
            <a:spLocks noGrp="1"/>
          </p:cNvSpPr>
          <p:nvPr>
            <p:ph idx="1"/>
          </p:nvPr>
        </p:nvSpPr>
        <p:spPr>
          <a:xfrm>
            <a:off x="492125" y="3249614"/>
            <a:ext cx="8928100" cy="827087"/>
          </a:xfrm>
        </p:spPr>
        <p:txBody>
          <a:bodyPr/>
          <a:lstStyle/>
          <a:p>
            <a:pPr marL="0" indent="0" algn="ctr">
              <a:buNone/>
            </a:pPr>
            <a:r>
              <a:rPr lang="en-ZA" altLang="en-US" sz="5400" b="1"/>
              <a:t>QUESTIONS / COMMENTS</a:t>
            </a:r>
            <a:endParaRPr lang="en-ZA" altLang="en-US" sz="5400"/>
          </a:p>
        </p:txBody>
      </p:sp>
    </p:spTree>
    <p:extLst>
      <p:ext uri="{BB962C8B-B14F-4D97-AF65-F5344CB8AC3E}">
        <p14:creationId xmlns:p14="http://schemas.microsoft.com/office/powerpoint/2010/main" val="2596377722"/>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2840" y="116632"/>
            <a:ext cx="6393160" cy="648072"/>
          </a:xfrm>
        </p:spPr>
        <p:txBody>
          <a:bodyPr>
            <a:noAutofit/>
          </a:bodyPr>
          <a:lstStyle/>
          <a:p>
            <a:endParaRPr lang="en-ZA" sz="3600" dirty="0"/>
          </a:p>
        </p:txBody>
      </p:sp>
      <p:sp>
        <p:nvSpPr>
          <p:cNvPr id="3" name="Content Placeholder 2"/>
          <p:cNvSpPr>
            <a:spLocks noGrp="1"/>
          </p:cNvSpPr>
          <p:nvPr>
            <p:ph idx="1"/>
          </p:nvPr>
        </p:nvSpPr>
        <p:spPr/>
        <p:txBody>
          <a:bodyPr/>
          <a:lstStyle/>
          <a:p>
            <a:endParaRPr lang="en-ZA" dirty="0" smtClean="0"/>
          </a:p>
          <a:p>
            <a:endParaRPr lang="en-ZA" dirty="0"/>
          </a:p>
          <a:p>
            <a:endParaRPr lang="en-ZA" dirty="0" smtClean="0"/>
          </a:p>
          <a:p>
            <a:pPr marL="0" indent="0">
              <a:buNone/>
            </a:pPr>
            <a:r>
              <a:rPr lang="en-ZA" b="1" dirty="0" smtClean="0"/>
              <a:t>                                Thank you</a:t>
            </a:r>
            <a:endParaRPr lang="en-ZA" b="1" dirty="0"/>
          </a:p>
        </p:txBody>
      </p:sp>
      <p:sp>
        <p:nvSpPr>
          <p:cNvPr id="4" name="Slide Number Placeholder 3"/>
          <p:cNvSpPr>
            <a:spLocks noGrp="1"/>
          </p:cNvSpPr>
          <p:nvPr>
            <p:ph type="sldNum" sz="quarter" idx="12"/>
          </p:nvPr>
        </p:nvSpPr>
        <p:spPr/>
        <p:txBody>
          <a:bodyPr/>
          <a:lstStyle/>
          <a:p>
            <a:fld id="{4D187D38-A82F-4F78-AD78-F61FA98413B7}" type="slidenum">
              <a:rPr lang="en-ZA" b="1" smtClean="0">
                <a:solidFill>
                  <a:schemeClr val="bg1"/>
                </a:solidFill>
              </a:rPr>
              <a:pPr/>
              <a:t>25</a:t>
            </a:fld>
            <a:endParaRPr lang="en-ZA" b="1" dirty="0">
              <a:solidFill>
                <a:schemeClr val="bg1"/>
              </a:solidFill>
            </a:endParaRPr>
          </a:p>
        </p:txBody>
      </p:sp>
    </p:spTree>
    <p:extLst>
      <p:ext uri="{BB962C8B-B14F-4D97-AF65-F5344CB8AC3E}">
        <p14:creationId xmlns:p14="http://schemas.microsoft.com/office/powerpoint/2010/main" val="6209011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848" y="0"/>
            <a:ext cx="6321152" cy="836712"/>
          </a:xfrm>
        </p:spPr>
        <p:txBody>
          <a:bodyPr>
            <a:normAutofit/>
          </a:bodyPr>
          <a:lstStyle/>
          <a:p>
            <a:r>
              <a:rPr lang="en-US" sz="3200" b="1" dirty="0"/>
              <a:t>Circular PT </a:t>
            </a:r>
            <a:r>
              <a:rPr lang="en-US" sz="3200" b="1" dirty="0" smtClean="0"/>
              <a:t>(3) </a:t>
            </a:r>
            <a:r>
              <a:rPr lang="en-US" sz="3200" b="1" dirty="0"/>
              <a:t>of </a:t>
            </a:r>
            <a:r>
              <a:rPr lang="en-US" sz="3200" b="1" dirty="0" smtClean="0"/>
              <a:t>2018/19 (2)</a:t>
            </a:r>
            <a:endParaRPr lang="en-ZA" sz="3200" b="1" dirty="0"/>
          </a:p>
        </p:txBody>
      </p:sp>
      <p:sp>
        <p:nvSpPr>
          <p:cNvPr id="3" name="Content Placeholder 2"/>
          <p:cNvSpPr>
            <a:spLocks noGrp="1"/>
          </p:cNvSpPr>
          <p:nvPr>
            <p:ph idx="1"/>
          </p:nvPr>
        </p:nvSpPr>
        <p:spPr>
          <a:xfrm>
            <a:off x="128464" y="1268760"/>
            <a:ext cx="9721080" cy="4857405"/>
          </a:xfrm>
        </p:spPr>
        <p:txBody>
          <a:bodyPr>
            <a:normAutofit/>
          </a:bodyPr>
          <a:lstStyle/>
          <a:p>
            <a:pPr marL="360363" lvl="1" indent="-180975">
              <a:lnSpc>
                <a:spcPct val="110000"/>
              </a:lnSpc>
              <a:spcBef>
                <a:spcPts val="0"/>
              </a:spcBef>
              <a:spcAft>
                <a:spcPts val="600"/>
              </a:spcAft>
              <a:buSzPct val="95000"/>
              <a:buNone/>
              <a:defRPr/>
            </a:pPr>
            <a:r>
              <a:rPr lang="en-ZA" sz="1800" b="1" dirty="0" smtClean="0">
                <a:latin typeface="Arial" panose="020B0604020202020204" pitchFamily="34" charset="0"/>
                <a:cs typeface="Arial" panose="020B0604020202020204" pitchFamily="34" charset="0"/>
              </a:rPr>
              <a:t>CHALLENGES</a:t>
            </a:r>
            <a:endParaRPr lang="en-ZA" sz="1800" b="1" dirty="0">
              <a:latin typeface="Arial" panose="020B0604020202020204" pitchFamily="34" charset="0"/>
              <a:cs typeface="Arial" panose="020B0604020202020204" pitchFamily="34" charset="0"/>
            </a:endParaRPr>
          </a:p>
          <a:p>
            <a:pPr marL="358775" lvl="3" indent="-269875">
              <a:lnSpc>
                <a:spcPct val="110000"/>
              </a:lnSpc>
              <a:spcBef>
                <a:spcPts val="0"/>
              </a:spcBef>
              <a:spcAft>
                <a:spcPts val="600"/>
              </a:spcAft>
              <a:buSzPct val="95000"/>
              <a:buFont typeface="Arial" pitchFamily="34" charset="0"/>
              <a:buChar char="•"/>
              <a:defRPr/>
            </a:pPr>
            <a:r>
              <a:rPr lang="en-ZA" sz="1800" dirty="0" smtClean="0">
                <a:latin typeface="Arial" panose="020B0604020202020204" pitchFamily="34" charset="0"/>
                <a:cs typeface="Arial" panose="020B0604020202020204" pitchFamily="34" charset="0"/>
              </a:rPr>
              <a:t>Events – PT </a:t>
            </a:r>
            <a:r>
              <a:rPr lang="en-ZA" sz="1800" dirty="0">
                <a:latin typeface="Arial" panose="020B0604020202020204" pitchFamily="34" charset="0"/>
                <a:cs typeface="Arial" panose="020B0604020202020204" pitchFamily="34" charset="0"/>
              </a:rPr>
              <a:t>approval for </a:t>
            </a:r>
            <a:r>
              <a:rPr lang="en-ZA" sz="1800" b="1" dirty="0">
                <a:latin typeface="Arial" panose="020B0604020202020204" pitchFamily="34" charset="0"/>
                <a:cs typeface="Arial" panose="020B0604020202020204" pitchFamily="34" charset="0"/>
              </a:rPr>
              <a:t>ALL</a:t>
            </a:r>
            <a:r>
              <a:rPr lang="en-ZA" sz="1800" dirty="0">
                <a:latin typeface="Arial" panose="020B0604020202020204" pitchFamily="34" charset="0"/>
                <a:cs typeface="Arial" panose="020B0604020202020204" pitchFamily="34" charset="0"/>
              </a:rPr>
              <a:t> costs of events </a:t>
            </a:r>
            <a:r>
              <a:rPr lang="en-ZA" sz="1800" dirty="0" smtClean="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including marquees, catering, security, </a:t>
            </a:r>
            <a:r>
              <a:rPr lang="en-ZA" sz="1800" dirty="0" smtClean="0">
                <a:latin typeface="Arial" panose="020B0604020202020204" pitchFamily="34" charset="0"/>
                <a:cs typeface="Arial" panose="020B0604020202020204" pitchFamily="34" charset="0"/>
              </a:rPr>
              <a:t>accommodation</a:t>
            </a:r>
            <a:r>
              <a:rPr lang="en-ZA" sz="1800" dirty="0">
                <a:latin typeface="Arial" panose="020B0604020202020204" pitchFamily="34" charset="0"/>
                <a:cs typeface="Arial" panose="020B0604020202020204" pitchFamily="34" charset="0"/>
              </a:rPr>
              <a:t>, tables/chairs/decorations, transport, etc.</a:t>
            </a:r>
          </a:p>
          <a:p>
            <a:pPr marL="358775" lvl="3" indent="-269875">
              <a:lnSpc>
                <a:spcPct val="110000"/>
              </a:lnSpc>
              <a:spcBef>
                <a:spcPts val="0"/>
              </a:spcBef>
              <a:spcAft>
                <a:spcPts val="600"/>
              </a:spcAft>
              <a:buSzPct val="95000"/>
              <a:buFont typeface="Arial" pitchFamily="34" charset="0"/>
              <a:buChar char="•"/>
              <a:defRPr/>
            </a:pPr>
            <a:r>
              <a:rPr lang="en-ZA" sz="1800" dirty="0" smtClean="0">
                <a:latin typeface="Arial" panose="020B0604020202020204" pitchFamily="34" charset="0"/>
                <a:cs typeface="Arial" panose="020B0604020202020204" pitchFamily="34" charset="0"/>
              </a:rPr>
              <a:t>PT </a:t>
            </a:r>
            <a:r>
              <a:rPr lang="en-ZA" sz="1800" dirty="0">
                <a:latin typeface="Arial" panose="020B0604020202020204" pitchFamily="34" charset="0"/>
                <a:cs typeface="Arial" panose="020B0604020202020204" pitchFamily="34" charset="0"/>
              </a:rPr>
              <a:t>approval </a:t>
            </a:r>
            <a:r>
              <a:rPr lang="en-ZA" sz="1800" dirty="0" smtClean="0">
                <a:latin typeface="Arial" panose="020B0604020202020204" pitchFamily="34" charset="0"/>
                <a:cs typeface="Arial" panose="020B0604020202020204" pitchFamily="34" charset="0"/>
              </a:rPr>
              <a:t>to be sought </a:t>
            </a:r>
            <a:r>
              <a:rPr lang="en-ZA" sz="1800" b="1" dirty="0">
                <a:latin typeface="Arial" panose="020B0604020202020204" pitchFamily="34" charset="0"/>
                <a:cs typeface="Arial" panose="020B0604020202020204" pitchFamily="34" charset="0"/>
              </a:rPr>
              <a:t>5</a:t>
            </a:r>
            <a:r>
              <a:rPr lang="en-ZA" sz="1800" dirty="0">
                <a:latin typeface="Arial" panose="020B0604020202020204" pitchFamily="34" charset="0"/>
                <a:cs typeface="Arial" panose="020B0604020202020204" pitchFamily="34" charset="0"/>
              </a:rPr>
              <a:t> working days  </a:t>
            </a:r>
            <a:r>
              <a:rPr lang="en-US" sz="1800" dirty="0">
                <a:latin typeface="Arial" panose="020B0604020202020204" pitchFamily="34" charset="0"/>
                <a:cs typeface="Arial" panose="020B0604020202020204" pitchFamily="34" charset="0"/>
              </a:rPr>
              <a:t>before the event is planned to take place </a:t>
            </a:r>
            <a:r>
              <a:rPr lang="en-ZA" sz="1800" dirty="0">
                <a:latin typeface="Arial" panose="020B0604020202020204" pitchFamily="34" charset="0"/>
                <a:cs typeface="Arial" panose="020B0604020202020204" pitchFamily="34" charset="0"/>
              </a:rPr>
              <a:t>– noted that there will be some last minute approvals, but must be the exception. This </a:t>
            </a:r>
            <a:r>
              <a:rPr lang="en-ZA" sz="1800" dirty="0" smtClean="0">
                <a:latin typeface="Arial" panose="020B0604020202020204" pitchFamily="34" charset="0"/>
                <a:cs typeface="Arial" panose="020B0604020202020204" pitchFamily="34" charset="0"/>
              </a:rPr>
              <a:t>remains the </a:t>
            </a:r>
            <a:r>
              <a:rPr lang="en-ZA" sz="1800" dirty="0">
                <a:latin typeface="Arial" panose="020B0604020202020204" pitchFamily="34" charset="0"/>
                <a:cs typeface="Arial" panose="020B0604020202020204" pitchFamily="34" charset="0"/>
              </a:rPr>
              <a:t>area of most concern at present – depts. are not meeting this deadline</a:t>
            </a:r>
            <a:r>
              <a:rPr lang="en-ZA" sz="1800" dirty="0" smtClean="0">
                <a:latin typeface="Arial" panose="020B0604020202020204" pitchFamily="34" charset="0"/>
                <a:cs typeface="Arial" panose="020B0604020202020204" pitchFamily="34" charset="0"/>
              </a:rPr>
              <a:t>!! </a:t>
            </a:r>
            <a:r>
              <a:rPr lang="en-ZA" sz="1800" b="1" dirty="0" smtClean="0">
                <a:latin typeface="Arial" panose="020B0604020202020204" pitchFamily="34" charset="0"/>
                <a:cs typeface="Arial" panose="020B0604020202020204" pitchFamily="34" charset="0"/>
              </a:rPr>
              <a:t>Now known in PT as #lastminute.com events </a:t>
            </a:r>
            <a:r>
              <a:rPr lang="en-ZA" sz="1800" dirty="0" smtClean="0">
                <a:latin typeface="Arial" panose="020B0604020202020204" pitchFamily="34" charset="0"/>
                <a:cs typeface="Arial" panose="020B0604020202020204" pitchFamily="34" charset="0"/>
              </a:rPr>
              <a:t>– the only exceptions likely to receive approval for late submission are funerals and emergency meetings/events such as in a Xenophobia outbreak or natural disaster.</a:t>
            </a:r>
            <a:endParaRPr lang="en-ZA" sz="1800" b="1" dirty="0" smtClean="0">
              <a:latin typeface="Arial" panose="020B0604020202020204" pitchFamily="34" charset="0"/>
              <a:cs typeface="Arial" panose="020B0604020202020204" pitchFamily="34" charset="0"/>
            </a:endParaRPr>
          </a:p>
          <a:p>
            <a:pPr marL="358775" lvl="3" indent="-269875">
              <a:lnSpc>
                <a:spcPct val="110000"/>
              </a:lnSpc>
              <a:spcBef>
                <a:spcPts val="0"/>
              </a:spcBef>
              <a:spcAft>
                <a:spcPts val="600"/>
              </a:spcAft>
              <a:buSzPct val="95000"/>
              <a:buFont typeface="Arial" pitchFamily="34" charset="0"/>
              <a:buChar char="•"/>
              <a:defRPr/>
            </a:pPr>
            <a:r>
              <a:rPr lang="en-ZA" sz="1800" b="1" dirty="0" smtClean="0">
                <a:latin typeface="Arial" panose="020B0604020202020204" pitchFamily="34" charset="0"/>
                <a:cs typeface="Arial" panose="020B0604020202020204" pitchFamily="34" charset="0"/>
              </a:rPr>
              <a:t>Proposal </a:t>
            </a:r>
            <a:r>
              <a:rPr lang="en-ZA" sz="1800" dirty="0" smtClean="0">
                <a:latin typeface="Arial" panose="020B0604020202020204" pitchFamily="34" charset="0"/>
                <a:cs typeface="Arial" panose="020B0604020202020204" pitchFamily="34" charset="0"/>
              </a:rPr>
              <a:t>– as soon as submission begins its movement from author to HOD – send a copy to SCM to get quotes – don’t wait until HOD has approved. Also, HODs and CGOs need to see real (not estimated) costs before signing. Too often submissions are received on time but quotes come either a day before or even after the event. </a:t>
            </a:r>
            <a:r>
              <a:rPr lang="en-ZA" sz="1800" b="1" dirty="0" smtClean="0">
                <a:latin typeface="Arial" panose="020B0604020202020204" pitchFamily="34" charset="0"/>
                <a:cs typeface="Arial" panose="020B0604020202020204" pitchFamily="34" charset="0"/>
              </a:rPr>
              <a:t>PT will NOT approve the event if quotes are late.</a:t>
            </a:r>
          </a:p>
          <a:p>
            <a:pPr marL="358775" lvl="3" indent="-269875">
              <a:lnSpc>
                <a:spcPct val="120000"/>
              </a:lnSpc>
              <a:spcAft>
                <a:spcPts val="1200"/>
              </a:spcAft>
              <a:buSzPct val="95000"/>
              <a:buFont typeface="Arial" pitchFamily="34" charset="0"/>
              <a:buChar char="•"/>
              <a:defRPr/>
            </a:pPr>
            <a:endParaRPr lang="en-ZA" sz="1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187D38-A82F-4F78-AD78-F61FA98413B7}" type="slidenum">
              <a:rPr lang="en-ZA" b="1" smtClean="0">
                <a:solidFill>
                  <a:schemeClr val="bg1"/>
                </a:solidFill>
              </a:rPr>
              <a:pPr/>
              <a:t>3</a:t>
            </a:fld>
            <a:endParaRPr lang="en-ZA" b="1" dirty="0">
              <a:solidFill>
                <a:schemeClr val="bg1"/>
              </a:solidFill>
            </a:endParaRPr>
          </a:p>
        </p:txBody>
      </p:sp>
    </p:spTree>
    <p:extLst>
      <p:ext uri="{BB962C8B-B14F-4D97-AF65-F5344CB8AC3E}">
        <p14:creationId xmlns:p14="http://schemas.microsoft.com/office/powerpoint/2010/main" val="9653703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2840" y="0"/>
            <a:ext cx="6393160" cy="836712"/>
          </a:xfrm>
        </p:spPr>
        <p:txBody>
          <a:bodyPr>
            <a:noAutofit/>
          </a:bodyPr>
          <a:lstStyle/>
          <a:p>
            <a:r>
              <a:rPr lang="en-US" sz="3200" b="1" dirty="0" smtClean="0"/>
              <a:t>Challenges (2)</a:t>
            </a:r>
            <a:endParaRPr lang="en-US" sz="3200" b="1" dirty="0"/>
          </a:p>
        </p:txBody>
      </p:sp>
      <p:sp>
        <p:nvSpPr>
          <p:cNvPr id="3" name="Content Placeholder 2"/>
          <p:cNvSpPr>
            <a:spLocks noGrp="1"/>
          </p:cNvSpPr>
          <p:nvPr>
            <p:ph idx="1"/>
          </p:nvPr>
        </p:nvSpPr>
        <p:spPr>
          <a:xfrm>
            <a:off x="0" y="1124744"/>
            <a:ext cx="9906000" cy="4896544"/>
          </a:xfrm>
        </p:spPr>
        <p:txBody>
          <a:bodyPr>
            <a:normAutofit fontScale="70000" lnSpcReduction="20000"/>
          </a:bodyPr>
          <a:lstStyle/>
          <a:p>
            <a:pPr marL="522288" lvl="1" indent="-342900">
              <a:lnSpc>
                <a:spcPct val="120000"/>
              </a:lnSpc>
              <a:spcAft>
                <a:spcPts val="1200"/>
              </a:spcAft>
              <a:buSzPct val="95000"/>
              <a:buFont typeface="Arial" panose="020B0604020202020204" pitchFamily="34" charset="0"/>
              <a:buChar char="•"/>
              <a:defRPr/>
            </a:pPr>
            <a:r>
              <a:rPr lang="en-GB" sz="2600" dirty="0" smtClean="0">
                <a:latin typeface="Arial" panose="020B0604020202020204" pitchFamily="34" charset="0"/>
                <a:cs typeface="Arial" panose="020B0604020202020204" pitchFamily="34" charset="0"/>
              </a:rPr>
              <a:t>Reiterating that event requests are not reaching PT </a:t>
            </a:r>
            <a:r>
              <a:rPr lang="en-GB" sz="2600" b="1" dirty="0" smtClean="0">
                <a:latin typeface="Arial" panose="020B0604020202020204" pitchFamily="34" charset="0"/>
                <a:cs typeface="Arial" panose="020B0604020202020204" pitchFamily="34" charset="0"/>
              </a:rPr>
              <a:t>5</a:t>
            </a:r>
            <a:r>
              <a:rPr lang="en-GB" sz="2600" dirty="0" smtClean="0">
                <a:latin typeface="Arial" panose="020B0604020202020204" pitchFamily="34" charset="0"/>
                <a:cs typeface="Arial" panose="020B0604020202020204" pitchFamily="34" charset="0"/>
              </a:rPr>
              <a:t> days or more prior to the day of the event</a:t>
            </a:r>
            <a:endParaRPr lang="en-GB" sz="2600" dirty="0">
              <a:latin typeface="Arial" panose="020B0604020202020204" pitchFamily="34" charset="0"/>
              <a:cs typeface="Arial" panose="020B0604020202020204" pitchFamily="34" charset="0"/>
            </a:endParaRPr>
          </a:p>
          <a:p>
            <a:pPr marL="522288" lvl="1" indent="-342900">
              <a:lnSpc>
                <a:spcPct val="120000"/>
              </a:lnSpc>
              <a:spcAft>
                <a:spcPts val="1200"/>
              </a:spcAft>
              <a:buSzPct val="95000"/>
              <a:buFont typeface="Arial" panose="020B0604020202020204" pitchFamily="34" charset="0"/>
              <a:buChar char="•"/>
              <a:defRPr/>
            </a:pPr>
            <a:r>
              <a:rPr lang="en-GB" sz="2600" dirty="0" smtClean="0">
                <a:latin typeface="Arial" panose="020B0604020202020204" pitchFamily="34" charset="0"/>
                <a:cs typeface="Arial" panose="020B0604020202020204" pitchFamily="34" charset="0"/>
              </a:rPr>
              <a:t>Often no or incomplete quotes are submitted – must be </a:t>
            </a:r>
            <a:r>
              <a:rPr lang="en-GB" sz="2600" b="1" dirty="0" smtClean="0">
                <a:latin typeface="Arial" panose="020B0604020202020204" pitchFamily="34" charset="0"/>
                <a:cs typeface="Arial" panose="020B0604020202020204" pitchFamily="34" charset="0"/>
              </a:rPr>
              <a:t>3</a:t>
            </a:r>
            <a:r>
              <a:rPr lang="en-GB" sz="2600" dirty="0" smtClean="0">
                <a:latin typeface="Arial" panose="020B0604020202020204" pitchFamily="34" charset="0"/>
                <a:cs typeface="Arial" panose="020B0604020202020204" pitchFamily="34" charset="0"/>
              </a:rPr>
              <a:t> quotes for each service/item</a:t>
            </a:r>
          </a:p>
          <a:p>
            <a:pPr marL="522288" lvl="1" indent="-342900">
              <a:lnSpc>
                <a:spcPct val="120000"/>
              </a:lnSpc>
              <a:spcAft>
                <a:spcPts val="1200"/>
              </a:spcAft>
              <a:buSzPct val="95000"/>
              <a:buFont typeface="Arial" panose="020B0604020202020204" pitchFamily="34" charset="0"/>
              <a:buChar char="•"/>
              <a:defRPr/>
            </a:pPr>
            <a:r>
              <a:rPr lang="en-ZA" sz="2600" dirty="0" smtClean="0">
                <a:latin typeface="Arial" panose="020B0604020202020204" pitchFamily="34" charset="0"/>
                <a:cs typeface="Arial" panose="020B0604020202020204" pitchFamily="34" charset="0"/>
              </a:rPr>
              <a:t>If accommodation is not being procured centrally (</a:t>
            </a:r>
            <a:r>
              <a:rPr lang="en-ZA" sz="2600" dirty="0" err="1" smtClean="0">
                <a:latin typeface="Arial" panose="020B0604020202020204" pitchFamily="34" charset="0"/>
                <a:cs typeface="Arial" panose="020B0604020202020204" pitchFamily="34" charset="0"/>
              </a:rPr>
              <a:t>ie</a:t>
            </a:r>
            <a:r>
              <a:rPr lang="en-ZA" sz="2600" dirty="0" smtClean="0">
                <a:latin typeface="Arial" panose="020B0604020202020204" pitchFamily="34" charset="0"/>
                <a:cs typeface="Arial" panose="020B0604020202020204" pitchFamily="34" charset="0"/>
              </a:rPr>
              <a:t>. regions or district are booking) – then to avoid delays and multiple quotes just cost the total number needing accommodation at R1 400 per night with a proviso that if costs exceed this by more than 10% then the request will be resubmitted</a:t>
            </a:r>
          </a:p>
          <a:p>
            <a:pPr marL="522288" lvl="1" indent="-342900">
              <a:lnSpc>
                <a:spcPct val="120000"/>
              </a:lnSpc>
              <a:spcAft>
                <a:spcPts val="1200"/>
              </a:spcAft>
              <a:buSzPct val="95000"/>
              <a:buFont typeface="Arial" panose="020B0604020202020204" pitchFamily="34" charset="0"/>
              <a:buChar char="•"/>
              <a:defRPr/>
            </a:pPr>
            <a:r>
              <a:rPr lang="en-ZA" sz="2600" dirty="0" smtClean="0">
                <a:latin typeface="Arial" panose="020B0604020202020204" pitchFamily="34" charset="0"/>
                <a:cs typeface="Arial" panose="020B0604020202020204" pitchFamily="34" charset="0"/>
              </a:rPr>
              <a:t>Many sources of event requests within </a:t>
            </a:r>
            <a:r>
              <a:rPr lang="en-ZA" sz="2600" dirty="0" err="1" smtClean="0">
                <a:latin typeface="Arial" panose="020B0604020202020204" pitchFamily="34" charset="0"/>
                <a:cs typeface="Arial" panose="020B0604020202020204" pitchFamily="34" charset="0"/>
              </a:rPr>
              <a:t>depts</a:t>
            </a:r>
            <a:r>
              <a:rPr lang="en-ZA" sz="2600" dirty="0" smtClean="0">
                <a:latin typeface="Arial" panose="020B0604020202020204" pitchFamily="34" charset="0"/>
                <a:cs typeface="Arial" panose="020B0604020202020204" pitchFamily="34" charset="0"/>
              </a:rPr>
              <a:t> – proposal is that depts. use 1 central controlling point if possible – Health use Communications Unit and Soc. Dev. uses SCM </a:t>
            </a:r>
            <a:r>
              <a:rPr lang="en-ZA" sz="2600" dirty="0" smtClean="0">
                <a:latin typeface="Arial" panose="020B0604020202020204" pitchFamily="34" charset="0"/>
                <a:cs typeface="Arial" panose="020B0604020202020204" pitchFamily="34" charset="0"/>
              </a:rPr>
              <a:t>Unit</a:t>
            </a:r>
          </a:p>
          <a:p>
            <a:pPr marL="522288" lvl="1" indent="-342900">
              <a:lnSpc>
                <a:spcPct val="120000"/>
              </a:lnSpc>
              <a:spcAft>
                <a:spcPts val="1200"/>
              </a:spcAft>
              <a:buSzPct val="95000"/>
              <a:buFont typeface="Arial" panose="020B0604020202020204" pitchFamily="34" charset="0"/>
              <a:buChar char="•"/>
              <a:defRPr/>
            </a:pPr>
            <a:r>
              <a:rPr lang="en-ZA" sz="2600" dirty="0" smtClean="0">
                <a:latin typeface="Arial" panose="020B0604020202020204" pitchFamily="34" charset="0"/>
                <a:cs typeface="Arial" panose="020B0604020202020204" pitchFamily="34" charset="0"/>
              </a:rPr>
              <a:t>PT has designed a checklist of activities for event submissions – on the CD for depts. to use/adapt for their own processes and submit with </a:t>
            </a:r>
            <a:r>
              <a:rPr lang="en-ZA" sz="2600" smtClean="0">
                <a:latin typeface="Arial" panose="020B0604020202020204" pitchFamily="34" charset="0"/>
                <a:cs typeface="Arial" panose="020B0604020202020204" pitchFamily="34" charset="0"/>
              </a:rPr>
              <a:t>event requests</a:t>
            </a:r>
            <a:endParaRPr lang="en-ZA" sz="2600" dirty="0" smtClean="0">
              <a:latin typeface="Arial" panose="020B0604020202020204" pitchFamily="34" charset="0"/>
              <a:cs typeface="Arial" panose="020B0604020202020204" pitchFamily="34" charset="0"/>
            </a:endParaRPr>
          </a:p>
          <a:p>
            <a:pPr marL="522288" lvl="1" indent="-342900">
              <a:lnSpc>
                <a:spcPct val="120000"/>
              </a:lnSpc>
              <a:spcAft>
                <a:spcPts val="1200"/>
              </a:spcAft>
              <a:buSzPct val="95000"/>
              <a:buFont typeface="Arial" panose="020B0604020202020204" pitchFamily="34" charset="0"/>
              <a:buChar char="•"/>
              <a:defRPr/>
            </a:pPr>
            <a:endParaRPr lang="en-ZA" sz="2600" dirty="0" smtClean="0">
              <a:solidFill>
                <a:srgbClr val="FF0000"/>
              </a:solidFill>
              <a:latin typeface="Arial" panose="020B0604020202020204" pitchFamily="34" charset="0"/>
              <a:cs typeface="Arial" panose="020B0604020202020204" pitchFamily="34" charset="0"/>
            </a:endParaRPr>
          </a:p>
          <a:p>
            <a:pPr lvl="0" eaLnBrk="0" fontAlgn="base" hangingPunct="0">
              <a:spcAft>
                <a:spcPct val="0"/>
              </a:spcAft>
              <a:buFontTx/>
              <a:buChar char="•"/>
            </a:pPr>
            <a:endParaRPr lang="en-US" dirty="0"/>
          </a:p>
        </p:txBody>
      </p:sp>
      <p:sp>
        <p:nvSpPr>
          <p:cNvPr id="4" name="Slide Number Placeholder 3"/>
          <p:cNvSpPr>
            <a:spLocks noGrp="1"/>
          </p:cNvSpPr>
          <p:nvPr>
            <p:ph type="sldNum" sz="quarter" idx="12"/>
          </p:nvPr>
        </p:nvSpPr>
        <p:spPr/>
        <p:txBody>
          <a:bodyPr/>
          <a:lstStyle/>
          <a:p>
            <a:fld id="{4D187D38-A82F-4F78-AD78-F61FA98413B7}" type="slidenum">
              <a:rPr lang="en-ZA" b="1" smtClean="0">
                <a:solidFill>
                  <a:schemeClr val="bg1"/>
                </a:solidFill>
              </a:rPr>
              <a:pPr/>
              <a:t>4</a:t>
            </a:fld>
            <a:endParaRPr lang="en-ZA" b="1" dirty="0">
              <a:solidFill>
                <a:schemeClr val="bg1"/>
              </a:solidFill>
            </a:endParaRPr>
          </a:p>
        </p:txBody>
      </p:sp>
    </p:spTree>
    <p:extLst>
      <p:ext uri="{BB962C8B-B14F-4D97-AF65-F5344CB8AC3E}">
        <p14:creationId xmlns:p14="http://schemas.microsoft.com/office/powerpoint/2010/main" val="39007576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2840" y="0"/>
            <a:ext cx="6393160" cy="836712"/>
          </a:xfrm>
        </p:spPr>
        <p:txBody>
          <a:bodyPr>
            <a:noAutofit/>
          </a:bodyPr>
          <a:lstStyle/>
          <a:p>
            <a:r>
              <a:rPr lang="en-US" sz="3200" b="1" dirty="0" smtClean="0"/>
              <a:t>Challenges (3)</a:t>
            </a:r>
            <a:endParaRPr lang="en-US" sz="3200" b="1" dirty="0"/>
          </a:p>
        </p:txBody>
      </p:sp>
      <p:sp>
        <p:nvSpPr>
          <p:cNvPr id="3" name="Content Placeholder 2"/>
          <p:cNvSpPr>
            <a:spLocks noGrp="1"/>
          </p:cNvSpPr>
          <p:nvPr>
            <p:ph idx="1"/>
          </p:nvPr>
        </p:nvSpPr>
        <p:spPr>
          <a:xfrm>
            <a:off x="0" y="1124744"/>
            <a:ext cx="9906000" cy="4896544"/>
          </a:xfrm>
        </p:spPr>
        <p:txBody>
          <a:bodyPr>
            <a:normAutofit/>
          </a:bodyPr>
          <a:lstStyle/>
          <a:p>
            <a:pPr marL="522288" lvl="1" indent="-342900">
              <a:lnSpc>
                <a:spcPct val="120000"/>
              </a:lnSpc>
              <a:spcAft>
                <a:spcPts val="1200"/>
              </a:spcAft>
              <a:buSzPct val="95000"/>
              <a:buFont typeface="Arial" panose="020B0604020202020204" pitchFamily="34" charset="0"/>
              <a:buChar char="•"/>
              <a:defRPr/>
            </a:pPr>
            <a:r>
              <a:rPr lang="en-ZA" sz="2600" dirty="0">
                <a:latin typeface="Arial" panose="020B0604020202020204" pitchFamily="34" charset="0"/>
                <a:cs typeface="Arial" panose="020B0604020202020204" pitchFamily="34" charset="0"/>
              </a:rPr>
              <a:t>Many events are annual or listed in the APP – yet event requests arrive late – evidence of poor planning </a:t>
            </a:r>
          </a:p>
          <a:p>
            <a:pPr marL="522288" lvl="1" indent="-342900">
              <a:lnSpc>
                <a:spcPct val="120000"/>
              </a:lnSpc>
              <a:spcAft>
                <a:spcPts val="1200"/>
              </a:spcAft>
              <a:buSzPct val="95000"/>
              <a:buFont typeface="Arial" panose="020B0604020202020204" pitchFamily="34" charset="0"/>
              <a:buChar char="•"/>
              <a:defRPr/>
            </a:pPr>
            <a:r>
              <a:rPr lang="en-GB" sz="2600" dirty="0" smtClean="0">
                <a:latin typeface="Arial" panose="020B0604020202020204" pitchFamily="34" charset="0"/>
                <a:cs typeface="Arial" panose="020B0604020202020204" pitchFamily="34" charset="0"/>
              </a:rPr>
              <a:t>Question – are depts. monitoring that no S&amp;T claims are processed for staff at catered events?</a:t>
            </a:r>
            <a:endParaRPr lang="en-GB" sz="2600" dirty="0">
              <a:latin typeface="Arial" panose="020B0604020202020204" pitchFamily="34" charset="0"/>
              <a:cs typeface="Arial" panose="020B0604020202020204" pitchFamily="34" charset="0"/>
            </a:endParaRPr>
          </a:p>
          <a:p>
            <a:pPr marL="522288" lvl="1" indent="-342900">
              <a:lnSpc>
                <a:spcPct val="120000"/>
              </a:lnSpc>
              <a:spcAft>
                <a:spcPts val="1200"/>
              </a:spcAft>
              <a:buSzPct val="95000"/>
              <a:buFont typeface="Arial" panose="020B0604020202020204" pitchFamily="34" charset="0"/>
              <a:buChar char="•"/>
              <a:defRPr/>
            </a:pPr>
            <a:endParaRPr lang="en-ZA" sz="2600" dirty="0" smtClean="0">
              <a:solidFill>
                <a:srgbClr val="FF0000"/>
              </a:solidFill>
              <a:latin typeface="Arial" panose="020B0604020202020204" pitchFamily="34" charset="0"/>
              <a:cs typeface="Arial" panose="020B0604020202020204" pitchFamily="34" charset="0"/>
            </a:endParaRPr>
          </a:p>
          <a:p>
            <a:pPr lvl="0" eaLnBrk="0" fontAlgn="base" hangingPunct="0">
              <a:spcAft>
                <a:spcPct val="0"/>
              </a:spcAft>
              <a:buFontTx/>
              <a:buChar char="•"/>
            </a:pPr>
            <a:endParaRPr lang="en-US" dirty="0"/>
          </a:p>
        </p:txBody>
      </p:sp>
      <p:sp>
        <p:nvSpPr>
          <p:cNvPr id="4" name="Slide Number Placeholder 3"/>
          <p:cNvSpPr>
            <a:spLocks noGrp="1"/>
          </p:cNvSpPr>
          <p:nvPr>
            <p:ph type="sldNum" sz="quarter" idx="12"/>
          </p:nvPr>
        </p:nvSpPr>
        <p:spPr/>
        <p:txBody>
          <a:bodyPr/>
          <a:lstStyle/>
          <a:p>
            <a:fld id="{4D187D38-A82F-4F78-AD78-F61FA98413B7}" type="slidenum">
              <a:rPr lang="en-ZA" b="1" smtClean="0">
                <a:solidFill>
                  <a:schemeClr val="bg1"/>
                </a:solidFill>
              </a:rPr>
              <a:pPr/>
              <a:t>5</a:t>
            </a:fld>
            <a:endParaRPr lang="en-ZA" b="1" dirty="0">
              <a:solidFill>
                <a:schemeClr val="bg1"/>
              </a:solidFill>
            </a:endParaRPr>
          </a:p>
        </p:txBody>
      </p:sp>
    </p:spTree>
    <p:extLst>
      <p:ext uri="{BB962C8B-B14F-4D97-AF65-F5344CB8AC3E}">
        <p14:creationId xmlns:p14="http://schemas.microsoft.com/office/powerpoint/2010/main" val="1632101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2840" y="0"/>
            <a:ext cx="6393160" cy="836712"/>
          </a:xfrm>
        </p:spPr>
        <p:txBody>
          <a:bodyPr>
            <a:noAutofit/>
          </a:bodyPr>
          <a:lstStyle/>
          <a:p>
            <a:r>
              <a:rPr lang="en-US" sz="3200" b="1" dirty="0" smtClean="0"/>
              <a:t>International Travel </a:t>
            </a:r>
            <a:endParaRPr lang="en-US" sz="3200" b="1" dirty="0"/>
          </a:p>
        </p:txBody>
      </p:sp>
      <p:sp>
        <p:nvSpPr>
          <p:cNvPr id="3" name="Content Placeholder 2"/>
          <p:cNvSpPr>
            <a:spLocks noGrp="1"/>
          </p:cNvSpPr>
          <p:nvPr>
            <p:ph idx="1"/>
          </p:nvPr>
        </p:nvSpPr>
        <p:spPr>
          <a:xfrm>
            <a:off x="0" y="1124744"/>
            <a:ext cx="9906000" cy="4896544"/>
          </a:xfrm>
        </p:spPr>
        <p:txBody>
          <a:bodyPr>
            <a:normAutofit fontScale="92500" lnSpcReduction="20000"/>
          </a:bodyPr>
          <a:lstStyle/>
          <a:p>
            <a:pPr marL="522288" lvl="1" indent="-342900">
              <a:lnSpc>
                <a:spcPct val="120000"/>
              </a:lnSpc>
              <a:spcAft>
                <a:spcPts val="1200"/>
              </a:spcAft>
              <a:buSzPct val="95000"/>
              <a:buFont typeface="Arial" panose="020B0604020202020204" pitchFamily="34" charset="0"/>
              <a:buChar char="•"/>
              <a:defRPr/>
            </a:pPr>
            <a:r>
              <a:rPr lang="en-ZA" sz="2900" dirty="0" err="1" smtClean="0">
                <a:latin typeface="Arial" panose="020B0604020202020204" pitchFamily="34" charset="0"/>
                <a:cs typeface="Arial" panose="020B0604020202020204" pitchFamily="34" charset="0"/>
              </a:rPr>
              <a:t>Depts</a:t>
            </a:r>
            <a:r>
              <a:rPr lang="en-ZA" sz="2900" dirty="0" smtClean="0">
                <a:latin typeface="Arial" panose="020B0604020202020204" pitchFamily="34" charset="0"/>
                <a:cs typeface="Arial" panose="020B0604020202020204" pitchFamily="34" charset="0"/>
              </a:rPr>
              <a:t> are reminded that </a:t>
            </a:r>
            <a:r>
              <a:rPr lang="en-ZA" sz="2900" b="1" dirty="0" smtClean="0">
                <a:latin typeface="Arial" panose="020B0604020202020204" pitchFamily="34" charset="0"/>
                <a:cs typeface="Arial" panose="020B0604020202020204" pitchFamily="34" charset="0"/>
              </a:rPr>
              <a:t>ALL</a:t>
            </a:r>
            <a:r>
              <a:rPr lang="en-ZA" sz="2900" dirty="0" smtClean="0">
                <a:latin typeface="Arial" panose="020B0604020202020204" pitchFamily="34" charset="0"/>
                <a:cs typeface="Arial" panose="020B0604020202020204" pitchFamily="34" charset="0"/>
              </a:rPr>
              <a:t> costs need to be included for approval in international travel requests – flights, taxes, transit costs, accommodation, car hire, S&amp;T, etc. Please also list full cost not cost per day! </a:t>
            </a:r>
          </a:p>
          <a:p>
            <a:pPr marL="522288" lvl="1" indent="-342900">
              <a:lnSpc>
                <a:spcPct val="120000"/>
              </a:lnSpc>
              <a:spcAft>
                <a:spcPts val="1200"/>
              </a:spcAft>
              <a:buSzPct val="95000"/>
              <a:buFont typeface="Arial" panose="020B0604020202020204" pitchFamily="34" charset="0"/>
              <a:buChar char="•"/>
              <a:defRPr/>
            </a:pPr>
            <a:r>
              <a:rPr lang="en-ZA" sz="2900" dirty="0" smtClean="0">
                <a:latin typeface="Arial" panose="020B0604020202020204" pitchFamily="34" charset="0"/>
                <a:cs typeface="Arial" panose="020B0604020202020204" pitchFamily="34" charset="0"/>
              </a:rPr>
              <a:t>Para 28 “</a:t>
            </a:r>
            <a:r>
              <a:rPr lang="en-ZA" sz="2900" dirty="0">
                <a:latin typeface="Arial" panose="020B0604020202020204" pitchFamily="34" charset="0"/>
                <a:cs typeface="Arial" panose="020B0604020202020204" pitchFamily="34" charset="0"/>
              </a:rPr>
              <a:t>Business class travel only for MECs, HODs, CEOs, Chairs of Board (and MPLs, where applicable). All other officials and board members must fly economy </a:t>
            </a:r>
            <a:r>
              <a:rPr lang="en-ZA" sz="2900" dirty="0" smtClean="0">
                <a:latin typeface="Arial" panose="020B0604020202020204" pitchFamily="34" charset="0"/>
                <a:cs typeface="Arial" panose="020B0604020202020204" pitchFamily="34" charset="0"/>
              </a:rPr>
              <a:t>class” – this is more stringent than NT Instruction 4 of 17/18 and overrides the NT requirements – do </a:t>
            </a:r>
            <a:r>
              <a:rPr lang="en-ZA" sz="2900" b="1" dirty="0" smtClean="0">
                <a:latin typeface="Arial" panose="020B0604020202020204" pitchFamily="34" charset="0"/>
                <a:cs typeface="Arial" panose="020B0604020202020204" pitchFamily="34" charset="0"/>
              </a:rPr>
              <a:t>NOT</a:t>
            </a:r>
            <a:r>
              <a:rPr lang="en-ZA" sz="2900" dirty="0" smtClean="0">
                <a:latin typeface="Arial" panose="020B0604020202020204" pitchFamily="34" charset="0"/>
                <a:cs typeface="Arial" panose="020B0604020202020204" pitchFamily="34" charset="0"/>
              </a:rPr>
              <a:t> cite the NT document as motivation for deviating from the above! </a:t>
            </a:r>
          </a:p>
          <a:p>
            <a:pPr marL="522288" lvl="1" indent="-342900">
              <a:lnSpc>
                <a:spcPct val="120000"/>
              </a:lnSpc>
              <a:spcAft>
                <a:spcPts val="1200"/>
              </a:spcAft>
              <a:buSzPct val="95000"/>
              <a:buFont typeface="Arial" panose="020B0604020202020204" pitchFamily="34" charset="0"/>
              <a:buChar char="•"/>
              <a:defRPr/>
            </a:pPr>
            <a:endParaRPr lang="en-ZA" sz="2900" dirty="0">
              <a:latin typeface="Arial" panose="020B0604020202020204" pitchFamily="34" charset="0"/>
              <a:cs typeface="Arial" panose="020B0604020202020204" pitchFamily="34" charset="0"/>
            </a:endParaRPr>
          </a:p>
          <a:p>
            <a:pPr marL="179388" lvl="1" indent="0">
              <a:lnSpc>
                <a:spcPct val="120000"/>
              </a:lnSpc>
              <a:spcAft>
                <a:spcPts val="1200"/>
              </a:spcAft>
              <a:buSzPct val="95000"/>
              <a:buNone/>
              <a:defRPr/>
            </a:pPr>
            <a:endParaRPr lang="en-ZA" sz="2900" dirty="0">
              <a:latin typeface="Arial" panose="020B0604020202020204" pitchFamily="34" charset="0"/>
              <a:cs typeface="Arial" panose="020B0604020202020204" pitchFamily="34" charset="0"/>
            </a:endParaRPr>
          </a:p>
          <a:p>
            <a:pPr marL="522288" lvl="1" indent="-342900">
              <a:lnSpc>
                <a:spcPct val="120000"/>
              </a:lnSpc>
              <a:spcAft>
                <a:spcPts val="1200"/>
              </a:spcAft>
              <a:buSzPct val="95000"/>
              <a:buFont typeface="Arial" panose="020B0604020202020204" pitchFamily="34" charset="0"/>
              <a:buChar char="•"/>
              <a:defRPr/>
            </a:pPr>
            <a:endParaRPr lang="en-ZA" sz="2600" dirty="0" smtClean="0">
              <a:solidFill>
                <a:srgbClr val="FF0000"/>
              </a:solidFill>
              <a:latin typeface="Arial" panose="020B0604020202020204" pitchFamily="34" charset="0"/>
              <a:cs typeface="Arial" panose="020B0604020202020204" pitchFamily="34" charset="0"/>
            </a:endParaRPr>
          </a:p>
          <a:p>
            <a:pPr lvl="0" eaLnBrk="0" fontAlgn="base" hangingPunct="0">
              <a:spcAft>
                <a:spcPct val="0"/>
              </a:spcAft>
              <a:buFontTx/>
              <a:buChar char="•"/>
            </a:pPr>
            <a:endParaRPr lang="en-US" dirty="0"/>
          </a:p>
        </p:txBody>
      </p:sp>
      <p:sp>
        <p:nvSpPr>
          <p:cNvPr id="4" name="Slide Number Placeholder 3"/>
          <p:cNvSpPr>
            <a:spLocks noGrp="1"/>
          </p:cNvSpPr>
          <p:nvPr>
            <p:ph type="sldNum" sz="quarter" idx="12"/>
          </p:nvPr>
        </p:nvSpPr>
        <p:spPr/>
        <p:txBody>
          <a:bodyPr/>
          <a:lstStyle/>
          <a:p>
            <a:fld id="{4D187D38-A82F-4F78-AD78-F61FA98413B7}" type="slidenum">
              <a:rPr lang="en-ZA" b="1" smtClean="0">
                <a:solidFill>
                  <a:schemeClr val="bg1"/>
                </a:solidFill>
              </a:rPr>
              <a:pPr/>
              <a:t>6</a:t>
            </a:fld>
            <a:endParaRPr lang="en-ZA" b="1" dirty="0">
              <a:solidFill>
                <a:schemeClr val="bg1"/>
              </a:solidFill>
            </a:endParaRPr>
          </a:p>
        </p:txBody>
      </p:sp>
    </p:spTree>
    <p:extLst>
      <p:ext uri="{BB962C8B-B14F-4D97-AF65-F5344CB8AC3E}">
        <p14:creationId xmlns:p14="http://schemas.microsoft.com/office/powerpoint/2010/main" val="4775605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261" y="44624"/>
            <a:ext cx="6381760" cy="792088"/>
          </a:xfrm>
        </p:spPr>
        <p:txBody>
          <a:bodyPr>
            <a:noAutofit/>
          </a:bodyPr>
          <a:lstStyle/>
          <a:p>
            <a:r>
              <a:rPr lang="en-US" sz="3200" b="1" dirty="0" smtClean="0"/>
              <a:t>Conclusion</a:t>
            </a:r>
            <a:endParaRPr lang="en-US" sz="3200" b="1" dirty="0"/>
          </a:p>
        </p:txBody>
      </p:sp>
      <p:sp>
        <p:nvSpPr>
          <p:cNvPr id="3" name="Content Placeholder 2"/>
          <p:cNvSpPr>
            <a:spLocks noGrp="1"/>
          </p:cNvSpPr>
          <p:nvPr>
            <p:ph idx="1"/>
          </p:nvPr>
        </p:nvSpPr>
        <p:spPr>
          <a:xfrm>
            <a:off x="495300" y="1428736"/>
            <a:ext cx="8915400" cy="4697428"/>
          </a:xfrm>
        </p:spPr>
        <p:txBody>
          <a:bodyPr>
            <a:normAutofit/>
          </a:bodyPr>
          <a:lstStyle/>
          <a:p>
            <a:pPr marL="354013" lvl="3" indent="-354013">
              <a:spcAft>
                <a:spcPts val="1200"/>
              </a:spcAft>
              <a:buSzPct val="95000"/>
              <a:buFont typeface="Arial" charset="0"/>
              <a:buChar char="•"/>
            </a:pPr>
            <a:r>
              <a:rPr lang="en-ZA" altLang="en-US" dirty="0" smtClean="0">
                <a:latin typeface="Arial" panose="020B0604020202020204" pitchFamily="34" charset="0"/>
                <a:cs typeface="Arial" panose="020B0604020202020204" pitchFamily="34" charset="0"/>
              </a:rPr>
              <a:t>Remember</a:t>
            </a:r>
            <a:r>
              <a:rPr lang="en-ZA" altLang="en-US" dirty="0">
                <a:latin typeface="Arial" panose="020B0604020202020204" pitchFamily="34" charset="0"/>
                <a:cs typeface="Arial" panose="020B0604020202020204" pitchFamily="34" charset="0"/>
              </a:rPr>
              <a:t>, the economy is only growing marginally </a:t>
            </a:r>
            <a:r>
              <a:rPr lang="en-ZA" altLang="en-US" dirty="0" smtClean="0">
                <a:latin typeface="Arial" panose="020B0604020202020204" pitchFamily="34" charset="0"/>
                <a:cs typeface="Arial" panose="020B0604020202020204" pitchFamily="34" charset="0"/>
              </a:rPr>
              <a:t>– this </a:t>
            </a:r>
            <a:r>
              <a:rPr lang="en-ZA" altLang="en-US" dirty="0">
                <a:latin typeface="Arial" panose="020B0604020202020204" pitchFamily="34" charset="0"/>
                <a:cs typeface="Arial" panose="020B0604020202020204" pitchFamily="34" charset="0"/>
              </a:rPr>
              <a:t>will have a limiting effect on tax revenues and hence on available funding for government spending – possibility of further cuts?? – and any cuts at </a:t>
            </a:r>
            <a:r>
              <a:rPr lang="en-ZA" altLang="en-US" dirty="0" smtClean="0">
                <a:latin typeface="Arial" panose="020B0604020202020204" pitchFamily="34" charset="0"/>
                <a:cs typeface="Arial" panose="020B0604020202020204" pitchFamily="34" charset="0"/>
              </a:rPr>
              <a:t>dept </a:t>
            </a:r>
            <a:r>
              <a:rPr lang="en-ZA" altLang="en-US" dirty="0">
                <a:latin typeface="Arial" panose="020B0604020202020204" pitchFamily="34" charset="0"/>
                <a:cs typeface="Arial" panose="020B0604020202020204" pitchFamily="34" charset="0"/>
              </a:rPr>
              <a:t>level are likely to be proportionate to your share of the total provincial </a:t>
            </a:r>
            <a:r>
              <a:rPr lang="en-ZA" altLang="en-US" dirty="0" smtClean="0">
                <a:latin typeface="Arial" panose="020B0604020202020204" pitchFamily="34" charset="0"/>
                <a:cs typeface="Arial" panose="020B0604020202020204" pitchFamily="34" charset="0"/>
              </a:rPr>
              <a:t>budget</a:t>
            </a:r>
          </a:p>
          <a:p>
            <a:pPr marL="354013" lvl="3" indent="-354013">
              <a:spcAft>
                <a:spcPts val="1200"/>
              </a:spcAft>
              <a:buSzPct val="95000"/>
              <a:buFont typeface="Arial" charset="0"/>
              <a:buChar char="•"/>
            </a:pPr>
            <a:r>
              <a:rPr lang="en-ZA" altLang="en-US" dirty="0" smtClean="0">
                <a:latin typeface="Arial" panose="020B0604020202020204" pitchFamily="34" charset="0"/>
                <a:cs typeface="Arial" panose="020B0604020202020204" pitchFamily="34" charset="0"/>
              </a:rPr>
              <a:t>PT, as part of IYM process, reviews </a:t>
            </a:r>
            <a:r>
              <a:rPr lang="en-ZA" altLang="en-US" dirty="0" err="1" smtClean="0">
                <a:latin typeface="Arial" panose="020B0604020202020204" pitchFamily="34" charset="0"/>
                <a:cs typeface="Arial" panose="020B0604020202020204" pitchFamily="34" charset="0"/>
              </a:rPr>
              <a:t>depts</a:t>
            </a:r>
            <a:r>
              <a:rPr lang="en-ZA" altLang="en-US" dirty="0" smtClean="0">
                <a:latin typeface="Arial" panose="020B0604020202020204" pitchFamily="34" charset="0"/>
                <a:cs typeface="Arial" panose="020B0604020202020204" pitchFamily="34" charset="0"/>
              </a:rPr>
              <a:t>’ inputs with emphasis on those items that should be showing savings if cost-cutting measures are being implemented. These would be areas that would be “targeted” when implementing budget cuts</a:t>
            </a:r>
          </a:p>
          <a:p>
            <a:pPr marL="354013" lvl="3" indent="-354013">
              <a:spcAft>
                <a:spcPts val="1200"/>
              </a:spcAft>
              <a:buSzPct val="95000"/>
              <a:buFont typeface="Arial" charset="0"/>
              <a:buChar char="•"/>
            </a:pPr>
            <a:r>
              <a:rPr lang="en-ZA" altLang="en-US" dirty="0" smtClean="0">
                <a:latin typeface="Arial" panose="020B0604020202020204" pitchFamily="34" charset="0"/>
                <a:cs typeface="Arial" panose="020B0604020202020204" pitchFamily="34" charset="0"/>
              </a:rPr>
              <a:t>So </a:t>
            </a:r>
            <a:r>
              <a:rPr lang="en-ZA" altLang="en-US" dirty="0">
                <a:latin typeface="Arial" panose="020B0604020202020204" pitchFamily="34" charset="0"/>
                <a:cs typeface="Arial" panose="020B0604020202020204" pitchFamily="34" charset="0"/>
              </a:rPr>
              <a:t>cost-cutting is essential to maintain our current levels of service to our people</a:t>
            </a:r>
            <a:endParaRPr lang="en-US" altLang="en-US" dirty="0">
              <a:latin typeface="Arial" panose="020B0604020202020204" pitchFamily="34" charset="0"/>
              <a:cs typeface="Arial" panose="020B0604020202020204" pitchFamily="34" charset="0"/>
            </a:endParaRPr>
          </a:p>
          <a:p>
            <a:pPr marL="0" indent="0">
              <a:buNone/>
            </a:pPr>
            <a:endParaRPr lang="en-US" dirty="0" smtClean="0"/>
          </a:p>
        </p:txBody>
      </p:sp>
      <p:sp>
        <p:nvSpPr>
          <p:cNvPr id="4" name="Slide Number Placeholder 3"/>
          <p:cNvSpPr>
            <a:spLocks noGrp="1"/>
          </p:cNvSpPr>
          <p:nvPr>
            <p:ph type="sldNum" sz="quarter" idx="12"/>
          </p:nvPr>
        </p:nvSpPr>
        <p:spPr/>
        <p:txBody>
          <a:bodyPr/>
          <a:lstStyle/>
          <a:p>
            <a:fld id="{4D187D38-A82F-4F78-AD78-F61FA98413B7}" type="slidenum">
              <a:rPr lang="en-ZA" b="1" smtClean="0">
                <a:solidFill>
                  <a:schemeClr val="bg1"/>
                </a:solidFill>
              </a:rPr>
              <a:pPr/>
              <a:t>7</a:t>
            </a:fld>
            <a:endParaRPr lang="en-ZA" b="1" dirty="0">
              <a:solidFill>
                <a:schemeClr val="bg1"/>
              </a:solidFill>
            </a:endParaRPr>
          </a:p>
        </p:txBody>
      </p:sp>
    </p:spTree>
    <p:extLst>
      <p:ext uri="{BB962C8B-B14F-4D97-AF65-F5344CB8AC3E}">
        <p14:creationId xmlns:p14="http://schemas.microsoft.com/office/powerpoint/2010/main" val="34584480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Documents and Settings\sulemanm\Desktop\Untitl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5318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75" y="209551"/>
            <a:ext cx="3074988"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566739" y="3644901"/>
            <a:ext cx="8785225" cy="74136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4101" name="Title 1"/>
          <p:cNvSpPr txBox="1">
            <a:spLocks/>
          </p:cNvSpPr>
          <p:nvPr/>
        </p:nvSpPr>
        <p:spPr bwMode="auto">
          <a:xfrm>
            <a:off x="560389" y="4614863"/>
            <a:ext cx="87788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ZA" altLang="en-US" sz="2000" b="1">
                <a:solidFill>
                  <a:srgbClr val="000000"/>
                </a:solidFill>
              </a:rPr>
              <a:t>KZN OFFICE OF THE PREMIER</a:t>
            </a:r>
          </a:p>
          <a:p>
            <a:pPr algn="ctr" fontAlgn="base">
              <a:spcBef>
                <a:spcPct val="0"/>
              </a:spcBef>
              <a:spcAft>
                <a:spcPct val="0"/>
              </a:spcAft>
              <a:buFontTx/>
              <a:buNone/>
            </a:pPr>
            <a:endParaRPr lang="en-ZA" altLang="en-US" sz="1200" b="1">
              <a:solidFill>
                <a:srgbClr val="000000"/>
              </a:solidFill>
            </a:endParaRPr>
          </a:p>
          <a:p>
            <a:pPr algn="ctr" fontAlgn="base">
              <a:spcBef>
                <a:spcPct val="0"/>
              </a:spcBef>
              <a:spcAft>
                <a:spcPct val="0"/>
              </a:spcAft>
              <a:buFontTx/>
              <a:buNone/>
            </a:pPr>
            <a:r>
              <a:rPr lang="en-ZA" altLang="en-US" sz="1800" b="1">
                <a:solidFill>
                  <a:srgbClr val="000000"/>
                </a:solidFill>
              </a:rPr>
              <a:t>CHIEF DIRECTORATE: STRATEGIC HUMAN RESOURCE MANAGEMENT</a:t>
            </a:r>
          </a:p>
        </p:txBody>
      </p:sp>
      <p:sp>
        <p:nvSpPr>
          <p:cNvPr id="4102" name="Subtitle 2"/>
          <p:cNvSpPr>
            <a:spLocks noGrp="1"/>
          </p:cNvSpPr>
          <p:nvPr>
            <p:ph type="ctrTitle"/>
          </p:nvPr>
        </p:nvSpPr>
        <p:spPr>
          <a:xfrm>
            <a:off x="566739" y="3686176"/>
            <a:ext cx="8778875" cy="669925"/>
          </a:xfrm>
        </p:spPr>
        <p:txBody>
          <a:bodyPr/>
          <a:lstStyle/>
          <a:p>
            <a:r>
              <a:rPr lang="en-ZA" altLang="en-US" sz="2000" b="1">
                <a:solidFill>
                  <a:schemeClr val="bg1"/>
                </a:solidFill>
              </a:rPr>
              <a:t>PROCESS OF FILLING CRITICAL VACANT POSTS IN THE PROVINCE OF KWAZULU-NATAL</a:t>
            </a:r>
          </a:p>
        </p:txBody>
      </p:sp>
      <p:sp>
        <p:nvSpPr>
          <p:cNvPr id="4103" name="Title 1"/>
          <p:cNvSpPr txBox="1">
            <a:spLocks/>
          </p:cNvSpPr>
          <p:nvPr/>
        </p:nvSpPr>
        <p:spPr bwMode="auto">
          <a:xfrm>
            <a:off x="5276850" y="5732464"/>
            <a:ext cx="413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FontTx/>
              <a:buNone/>
            </a:pPr>
            <a:r>
              <a:rPr lang="en-ZA" altLang="en-US" sz="2000" b="1">
                <a:solidFill>
                  <a:srgbClr val="000000"/>
                </a:solidFill>
              </a:rPr>
              <a:t>Presented by</a:t>
            </a:r>
            <a:r>
              <a:rPr lang="en-ZA" altLang="en-US" sz="2000">
                <a:solidFill>
                  <a:srgbClr val="000000"/>
                </a:solidFill>
              </a:rPr>
              <a:t>:</a:t>
            </a:r>
          </a:p>
          <a:p>
            <a:pPr algn="r" fontAlgn="base">
              <a:spcBef>
                <a:spcPct val="0"/>
              </a:spcBef>
              <a:spcAft>
                <a:spcPct val="0"/>
              </a:spcAft>
              <a:buFontTx/>
              <a:buNone/>
            </a:pPr>
            <a:r>
              <a:rPr lang="en-ZA" altLang="en-US" sz="2000" b="1">
                <a:solidFill>
                  <a:srgbClr val="000000"/>
                </a:solidFill>
              </a:rPr>
              <a:t>Date: </a:t>
            </a:r>
            <a:r>
              <a:rPr lang="en-ZA" altLang="en-US" sz="2000">
                <a:solidFill>
                  <a:srgbClr val="000000"/>
                </a:solidFill>
              </a:rPr>
              <a:t>7 June 2018</a:t>
            </a:r>
          </a:p>
        </p:txBody>
      </p:sp>
      <p:sp>
        <p:nvSpPr>
          <p:cNvPr id="4104" name="Title 1"/>
          <p:cNvSpPr txBox="1">
            <a:spLocks/>
          </p:cNvSpPr>
          <p:nvPr/>
        </p:nvSpPr>
        <p:spPr bwMode="auto">
          <a:xfrm>
            <a:off x="560389" y="2673350"/>
            <a:ext cx="87788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ZA" altLang="en-US" sz="2400" b="1">
                <a:solidFill>
                  <a:srgbClr val="000000"/>
                </a:solidFill>
              </a:rPr>
              <a:t>PRESENTATION AT THE KZN PROVINCIAL TREASURY GUIDELINE WORKSHOP</a:t>
            </a:r>
          </a:p>
        </p:txBody>
      </p:sp>
    </p:spTree>
    <p:extLst>
      <p:ext uri="{BB962C8B-B14F-4D97-AF65-F5344CB8AC3E}">
        <p14:creationId xmlns:p14="http://schemas.microsoft.com/office/powerpoint/2010/main" val="221690563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93864" y="115888"/>
            <a:ext cx="7723187" cy="7810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900">
              <a:solidFill>
                <a:srgbClr val="FFFFFF"/>
              </a:solidFill>
            </a:endParaRPr>
          </a:p>
        </p:txBody>
      </p:sp>
      <p:sp>
        <p:nvSpPr>
          <p:cNvPr id="5123" name="Title 1"/>
          <p:cNvSpPr>
            <a:spLocks noGrp="1"/>
          </p:cNvSpPr>
          <p:nvPr>
            <p:ph type="title"/>
          </p:nvPr>
        </p:nvSpPr>
        <p:spPr>
          <a:xfrm>
            <a:off x="1693864" y="90488"/>
            <a:ext cx="7723187" cy="806450"/>
          </a:xfrm>
        </p:spPr>
        <p:txBody>
          <a:bodyPr/>
          <a:lstStyle/>
          <a:p>
            <a:r>
              <a:rPr lang="en-ZA" altLang="en-US" sz="2600">
                <a:solidFill>
                  <a:schemeClr val="bg1"/>
                </a:solidFill>
              </a:rPr>
              <a:t>Analysis of submissions Approved</a:t>
            </a:r>
            <a:br>
              <a:rPr lang="en-ZA" altLang="en-US" sz="2600">
                <a:solidFill>
                  <a:schemeClr val="bg1"/>
                </a:solidFill>
              </a:rPr>
            </a:br>
            <a:r>
              <a:rPr lang="en-ZA" altLang="en-US" sz="2600">
                <a:solidFill>
                  <a:schemeClr val="bg1"/>
                </a:solidFill>
              </a:rPr>
              <a:t> as at 4 June 2018</a:t>
            </a:r>
          </a:p>
        </p:txBody>
      </p:sp>
      <p:sp>
        <p:nvSpPr>
          <p:cNvPr id="5124" name="Slide Number Placeholder 3"/>
          <p:cNvSpPr>
            <a:spLocks noGrp="1"/>
          </p:cNvSpPr>
          <p:nvPr>
            <p:ph type="sldNum" sz="quarter" idx="12"/>
          </p:nvPr>
        </p:nvSpPr>
        <p:spPr>
          <a:xfrm>
            <a:off x="6934200" y="65897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862CFE-AB96-434A-BF10-396C3D0F36B1}" type="slidenum">
              <a:rPr lang="en-US" altLang="en-US" sz="1400">
                <a:solidFill>
                  <a:srgbClr val="000000"/>
                </a:solidFill>
              </a:rPr>
              <a:pPr>
                <a:spcBef>
                  <a:spcPct val="0"/>
                </a:spcBef>
                <a:buFontTx/>
                <a:buNone/>
              </a:pPr>
              <a:t>9</a:t>
            </a:fld>
            <a:endParaRPr lang="en-US" altLang="en-US" sz="1400">
              <a:solidFill>
                <a:srgbClr val="000000"/>
              </a:solidFill>
            </a:endParaRPr>
          </a:p>
        </p:txBody>
      </p:sp>
      <p:pic>
        <p:nvPicPr>
          <p:cNvPr id="5125" name="Picture 2" descr="http://www.kznonline.gov.za/images/stories/downloads/Logos/Coat_of_Arms-z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
            <a:ext cx="114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900" y="1095375"/>
            <a:ext cx="8764588"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106004"/>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EF276BC94CD446B8E96DCD1B152BAF" ma:contentTypeVersion="1" ma:contentTypeDescription="Create a new document." ma:contentTypeScope="" ma:versionID="91fbb4a8bb66bf3ef74b5574e6573b0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2C4DC0A-C042-477B-A6BC-531E312E942D}"/>
</file>

<file path=customXml/itemProps2.xml><?xml version="1.0" encoding="utf-8"?>
<ds:datastoreItem xmlns:ds="http://schemas.openxmlformats.org/officeDocument/2006/customXml" ds:itemID="{97CFE4B8-0482-423B-8D82-C625456D7D8F}"/>
</file>

<file path=customXml/itemProps3.xml><?xml version="1.0" encoding="utf-8"?>
<ds:datastoreItem xmlns:ds="http://schemas.openxmlformats.org/officeDocument/2006/customXml" ds:itemID="{94483701-5127-4DF8-84DA-C131C0B208C1}"/>
</file>

<file path=docProps/app.xml><?xml version="1.0" encoding="utf-8"?>
<Properties xmlns="http://schemas.openxmlformats.org/officeDocument/2006/extended-properties" xmlns:vt="http://schemas.openxmlformats.org/officeDocument/2006/docPropsVTypes">
  <Template>Flow</Template>
  <TotalTime>3405</TotalTime>
  <Words>1277</Words>
  <Application>Microsoft Office PowerPoint</Application>
  <PresentationFormat>A4 Paper (210x297 mm)</PresentationFormat>
  <Paragraphs>102</Paragraphs>
  <Slides>25</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Office Theme</vt:lpstr>
      <vt:lpstr>2_Default Design</vt:lpstr>
      <vt:lpstr>Cost-cutting and Filling of posts </vt:lpstr>
      <vt:lpstr>Circular PT (3) of 2018/19 (1)</vt:lpstr>
      <vt:lpstr>Circular PT (3) of 2018/19 (2)</vt:lpstr>
      <vt:lpstr>Challenges (2)</vt:lpstr>
      <vt:lpstr>Challenges (3)</vt:lpstr>
      <vt:lpstr>International Travel </vt:lpstr>
      <vt:lpstr>Conclusion</vt:lpstr>
      <vt:lpstr>PROCESS OF FILLING CRITICAL VACANT POSTS IN THE PROVINCE OF KWAZULU-NATAL</vt:lpstr>
      <vt:lpstr>Analysis of submissions Approved  as at 4 June 2018</vt:lpstr>
      <vt:lpstr>Analysis of submissions Approved  as at 4 June 2018</vt:lpstr>
      <vt:lpstr>Analysis of submissions Returned / Not Approved  as at 4 June 2018</vt:lpstr>
      <vt:lpstr>Analysis of submissions Returned / Not Approved  as at 4 June 2018</vt:lpstr>
      <vt:lpstr>Analysis of submissions still going through the process  as at 4 June 2018</vt:lpstr>
      <vt:lpstr>Analysis of submissions still going through the process  as at 4 June 2018</vt:lpstr>
      <vt:lpstr>Analysis of time taken to process submissions as at 4 June 2018</vt:lpstr>
      <vt:lpstr>Average days to process for Office of the Premier and Provincial Treasury as at 4 June 2018</vt:lpstr>
      <vt:lpstr>PowerPoint Presentation</vt:lpstr>
      <vt:lpstr>PowerPoint Presentation</vt:lpstr>
      <vt:lpstr>PowerPoint Presentation</vt:lpstr>
      <vt:lpstr>Impact of the intervention</vt:lpstr>
      <vt:lpstr>Points to note</vt:lpstr>
      <vt:lpstr>Points to note</vt:lpstr>
      <vt:lpstr>Points to note</vt:lpstr>
      <vt:lpstr>THE END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JEREMY UPFOLD</cp:lastModifiedBy>
  <cp:revision>269</cp:revision>
  <cp:lastPrinted>2016-06-02T06:28:22Z</cp:lastPrinted>
  <dcterms:created xsi:type="dcterms:W3CDTF">2011-04-27T11:06:47Z</dcterms:created>
  <dcterms:modified xsi:type="dcterms:W3CDTF">2018-06-06T10:45:30Z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0x010100ECEF276BC94CD446B8E96DCD1B152BAF</vt:lpwstr>
  </property>
</Properties>
</file>